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0.xml.rels" ContentType="application/vnd.openxmlformats-package.relationships+xml"/>
  <Override PartName="/ppt/notesSlides/notesSlide10.xml" ContentType="application/vnd.openxmlformats-officedocument.presentationml.notesSlide+xml"/>
  <Override PartName="/ppt/_rels/presentation.xml.rels" ContentType="application/vnd.openxmlformats-package.relationships+xml"/>
  <Override PartName="/ppt/media/image127.png" ContentType="image/png"/>
  <Override PartName="/ppt/media/image126.gif" ContentType="image/gif"/>
  <Override PartName="/ppt/media/image125.png" ContentType="image/png"/>
  <Override PartName="/ppt/media/image122.png" ContentType="image/png"/>
  <Override PartName="/ppt/media/image124.png" ContentType="image/png"/>
  <Override PartName="/ppt/media/image121.gif" ContentType="image/gif"/>
  <Override PartName="/ppt/media/image120.png" ContentType="image/png"/>
  <Override PartName="/ppt/media/image118.png" ContentType="image/png"/>
  <Override PartName="/ppt/media/image116.png" ContentType="image/png"/>
  <Override PartName="/ppt/media/image114.png" ContentType="image/png"/>
  <Override PartName="/ppt/media/image115.png" ContentType="image/png"/>
  <Override PartName="/ppt/media/image112.gif" ContentType="image/gif"/>
  <Override PartName="/ppt/media/image110.png" ContentType="image/png"/>
  <Override PartName="/ppt/media/image107.png" ContentType="image/png"/>
  <Override PartName="/ppt/media/image104.gif" ContentType="image/gif"/>
  <Override PartName="/ppt/media/image103.gif" ContentType="image/gif"/>
  <Override PartName="/ppt/media/image102.gif" ContentType="image/gif"/>
  <Override PartName="/ppt/media/image101.gif" ContentType="image/gif"/>
  <Override PartName="/ppt/media/image100.gif" ContentType="image/gif"/>
  <Override PartName="/ppt/media/image99.gif" ContentType="image/gif"/>
  <Override PartName="/ppt/media/image85.png" ContentType="image/png"/>
  <Override PartName="/ppt/media/image17.png" ContentType="image/png"/>
  <Override PartName="/ppt/media/image98.gif" ContentType="image/gif"/>
  <Override PartName="/ppt/media/image16.png" ContentType="image/png"/>
  <Override PartName="/ppt/media/image97.gif" ContentType="image/gif"/>
  <Override PartName="/ppt/media/image29.gif" ContentType="image/gif"/>
  <Override PartName="/ppt/media/image83.png" ContentType="image/png"/>
  <Override PartName="/ppt/media/image95.png" ContentType="image/png"/>
  <Override PartName="/ppt/media/image7.png" ContentType="image/png"/>
  <Override PartName="/ppt/media/image5.png" ContentType="image/png"/>
  <Override PartName="/ppt/media/image2.png" ContentType="image/png"/>
  <Override PartName="/ppt/media/image154.png" ContentType="image/png"/>
  <Override PartName="/ppt/media/image108.png" ContentType="image/png"/>
  <Override PartName="/ppt/media/image105.gif" ContentType="image/gif"/>
  <Override PartName="/ppt/media/image13.tif" ContentType="image/tiff"/>
  <Override PartName="/ppt/media/image30.gif" ContentType="image/gif"/>
  <Override PartName="/ppt/media/image146.png" ContentType="image/png"/>
  <Override PartName="/ppt/media/image32.gif" ContentType="image/gif"/>
  <Override PartName="/ppt/media/image148.png" ContentType="image/png"/>
  <Override PartName="/ppt/media/image51.png" ContentType="image/png"/>
  <Override PartName="/ppt/media/image6.png" ContentType="image/png"/>
  <Override PartName="/ppt/media/image36.png" ContentType="image/png"/>
  <Override PartName="/ppt/media/image33.gif" ContentType="image/gif"/>
  <Override PartName="/ppt/media/image149.png" ContentType="image/png"/>
  <Override PartName="/ppt/media/image52.png" ContentType="image/png"/>
  <Override PartName="/ppt/media/image8.png" ContentType="image/png"/>
  <Override PartName="/ppt/media/image45.gif" ContentType="image/gif"/>
  <Override PartName="/ppt/media/image48.png" ContentType="image/png"/>
  <Override PartName="/ppt/media/image38.png" ContentType="image/png"/>
  <Override PartName="/ppt/media/image35.gif" ContentType="image/gif"/>
  <Override PartName="/ppt/media/image138.png" ContentType="image/png"/>
  <Override PartName="/ppt/media/image42.png" ContentType="image/png"/>
  <Override PartName="/ppt/media/image41.png" ContentType="image/png"/>
  <Override PartName="/ppt/media/image55.gif" ContentType="image/gif"/>
  <Override PartName="/ppt/media/image58.png" ContentType="image/png"/>
  <Override PartName="/ppt/media/image134.png" ContentType="image/png"/>
  <Override PartName="/ppt/media/image49.png" ContentType="image/png"/>
  <Override PartName="/ppt/media/image135.png" ContentType="image/png"/>
  <Override PartName="/ppt/media/image140.png" ContentType="image/png"/>
  <Override PartName="/ppt/media/image106.gif" ContentType="image/gif"/>
  <Override PartName="/ppt/media/image109.png" ContentType="image/png"/>
  <Override PartName="/ppt/media/image141.png" ContentType="image/png"/>
  <Override PartName="/ppt/media/image40.png" ContentType="image/png"/>
  <Override PartName="/ppt/media/image54.gif" ContentType="image/gif"/>
  <Override PartName="/ppt/media/image57.png" ContentType="image/png"/>
  <Override PartName="/ppt/media/image133.png" ContentType="image/png"/>
  <Override PartName="/ppt/media/image47.png" ContentType="image/png"/>
  <Override PartName="/ppt/media/image46.png" ContentType="image/png"/>
  <Override PartName="/ppt/media/image132.png" ContentType="image/png"/>
  <Override PartName="/ppt/media/image142.png" ContentType="image/png"/>
  <Override PartName="/ppt/media/image151.png" ContentType="image/png"/>
  <Override PartName="/ppt/media/image143.png" ContentType="image/png"/>
  <Override PartName="/ppt/media/image150.gif" ContentType="image/gif"/>
  <Override PartName="/ppt/media/image152.png" ContentType="image/png"/>
  <Override PartName="/ppt/media/image144.png" ContentType="image/png"/>
  <Override PartName="/ppt/media/image113.png" ContentType="image/png"/>
  <Override PartName="/ppt/media/image59.gif" ContentType="image/gif"/>
  <Override PartName="/ppt/media/image145.gif" ContentType="image/gif"/>
  <Override PartName="/ppt/media/image131.png" ContentType="image/png"/>
  <Override PartName="/ppt/media/image129.png" ContentType="image/png"/>
  <Override PartName="/ppt/media/image128.png" ContentType="image/png"/>
  <Override PartName="/ppt/media/image53.png" ContentType="image/png"/>
  <Override PartName="/ppt/media/image50.gif" ContentType="image/gif"/>
  <Override PartName="/ppt/media/image43.png" ContentType="image/png"/>
  <Override PartName="/ppt/media/image130.png" ContentType="image/png"/>
  <Override PartName="/ppt/media/image44.png" ContentType="image/png"/>
  <Override PartName="/ppt/media/image34.png" ContentType="image/png"/>
  <Override PartName="/ppt/media/image9.gif" ContentType="image/gif"/>
  <Override PartName="/ppt/media/image31.gif" ContentType="image/gif"/>
  <Override PartName="/ppt/media/image147.png" ContentType="image/png"/>
  <Override PartName="/ppt/media/image4.png" ContentType="image/png"/>
  <Override PartName="/ppt/media/image27.gif" ContentType="image/gif"/>
  <Override PartName="/ppt/media/image81.png" ContentType="image/png"/>
  <Override PartName="/ppt/media/image56.png" ContentType="image/png"/>
  <Override PartName="/ppt/media/image15.tif" ContentType="image/tiff"/>
  <Override PartName="/ppt/media/image153.png" ContentType="image/png"/>
  <Override PartName="/ppt/media/image1.png" ContentType="image/png"/>
  <Override PartName="/ppt/media/image3.png" ContentType="image/png"/>
  <Override PartName="/ppt/media/image137.png" ContentType="image/png"/>
  <Override PartName="/ppt/media/image21.gif" ContentType="image/gif"/>
  <Override PartName="/ppt/media/image10.jpeg" ContentType="image/jpeg"/>
  <Override PartName="/ppt/media/image111.png" ContentType="image/png"/>
  <Override PartName="/ppt/media/image139.png" ContentType="image/png"/>
  <Override PartName="/ppt/media/image23.gif" ContentType="image/gif"/>
  <Override PartName="/ppt/media/image91.png" ContentType="image/png"/>
  <Override PartName="/ppt/media/image37.gif" ContentType="image/gif"/>
  <Override PartName="/ppt/media/image11.png" ContentType="image/png"/>
  <Override PartName="/ppt/media/image25.gif" ContentType="image/gif"/>
  <Override PartName="/ppt/media/image93.png" ContentType="image/png"/>
  <Override PartName="/ppt/media/image39.gif" ContentType="image/gif"/>
  <Override PartName="/ppt/media/image136.png" ContentType="image/png"/>
  <Override PartName="/ppt/media/image20.gif" ContentType="image/gif"/>
  <Override PartName="/ppt/media/image117.gif" ContentType="image/gif"/>
  <Override PartName="/ppt/media/image119.png" ContentType="image/png"/>
  <Override PartName="/ppt/media/image12.png" ContentType="image/png"/>
  <Override PartName="/ppt/media/image80.png" ContentType="image/png"/>
  <Override PartName="/ppt/media/image26.gif" ContentType="image/gif"/>
  <Override PartName="/ppt/media/image94.gif" ContentType="image/gif"/>
  <Override PartName="/ppt/media/image61.png" ContentType="image/png"/>
  <Override PartName="/ppt/media/image62.png" ContentType="image/png"/>
  <Override PartName="/ppt/media/image63.png" ContentType="image/png"/>
  <Override PartName="/ppt/media/image64.gif" ContentType="image/gif"/>
  <Override PartName="/ppt/media/image67.png" ContentType="image/png"/>
  <Override PartName="/ppt/media/image66.png" ContentType="image/png"/>
  <Override PartName="/ppt/media/image68.png" ContentType="image/png"/>
  <Override PartName="/ppt/media/image69.gif" ContentType="image/gif"/>
  <Override PartName="/ppt/media/image123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60.png" ContentType="image/png"/>
  <Override PartName="/ppt/media/image74.gif" ContentType="image/gif"/>
  <Override PartName="/ppt/media/image77.png" ContentType="image/png"/>
  <Override PartName="/ppt/media/image76.png" ContentType="image/png"/>
  <Override PartName="/ppt/media/image78.png" ContentType="image/png"/>
  <Override PartName="/ppt/media/image79.gif" ContentType="image/gif"/>
  <Override PartName="/ppt/media/image65.png" ContentType="image/png"/>
  <Override PartName="/ppt/media/image70.png" ContentType="image/png"/>
  <Override PartName="/ppt/media/image84.gif" ContentType="image/gif"/>
  <Override PartName="/ppt/media/image19.png" ContentType="image/png"/>
  <Override PartName="/ppt/media/image87.png" ContentType="image/png"/>
  <Override PartName="/ppt/media/image18.png" ContentType="image/png"/>
  <Override PartName="/ppt/media/image86.png" ContentType="image/png"/>
  <Override PartName="/ppt/media/image88.png" ContentType="image/png"/>
  <Override PartName="/ppt/media/image89.gif" ContentType="image/gif"/>
  <Override PartName="/ppt/media/image75.png" ContentType="image/png"/>
  <Override PartName="/ppt/media/image22.png" ContentType="image/png"/>
  <Override PartName="/ppt/media/image90.png" ContentType="image/png"/>
  <Override PartName="/ppt/media/image24.png" ContentType="image/png"/>
  <Override PartName="/ppt/media/image92.png" ContentType="image/png"/>
  <Override PartName="/ppt/media/image82.png" ContentType="image/png"/>
  <Override PartName="/ppt/media/image14.png" ContentType="image/png"/>
  <Override PartName="/ppt/media/image28.gif" ContentType="image/gif"/>
  <Override PartName="/ppt/media/image96.gif" ContentType="image/gif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7BCFB57-2BBA-4292-970A-8FE9CD200AE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D4FACBF-6853-4C7C-8EBB-7E39EBA13573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11" descr="A rectangular frame with a white background&#10;&#10;Description automatically generated"/>
          <p:cNvPicPr/>
          <p:nvPr/>
        </p:nvPicPr>
        <p:blipFill>
          <a:blip r:embed="rId3"/>
          <a:stretch/>
        </p:blipFill>
        <p:spPr>
          <a:xfrm>
            <a:off x="7043400" y="2322720"/>
            <a:ext cx="4884120" cy="1044360"/>
          </a:xfrm>
          <a:prstGeom prst="rect">
            <a:avLst/>
          </a:prstGeom>
          <a:ln w="0">
            <a:noFill/>
          </a:ln>
        </p:spPr>
      </p:pic>
      <p:pic>
        <p:nvPicPr>
          <p:cNvPr id="77" name="Picture 12" descr="A white rectangular frame with purple border&#10;&#10;Description automatically generated"/>
          <p:cNvPicPr/>
          <p:nvPr/>
        </p:nvPicPr>
        <p:blipFill>
          <a:blip r:embed="rId4"/>
          <a:stretch/>
        </p:blipFill>
        <p:spPr>
          <a:xfrm>
            <a:off x="7043400" y="3355920"/>
            <a:ext cx="4884120" cy="3204720"/>
          </a:xfrm>
          <a:prstGeom prst="rect">
            <a:avLst/>
          </a:prstGeom>
          <a:ln w="0"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0" descr="A video game screen with grass and a blue sky&#10;&#10;Description automatically generated"/>
          <p:cNvPicPr/>
          <p:nvPr/>
        </p:nvPicPr>
        <p:blipFill>
          <a:blip r:embed="rId2"/>
          <a:stretch/>
        </p:blipFill>
        <p:spPr>
          <a:xfrm>
            <a:off x="0" y="0"/>
            <a:ext cx="12191400" cy="480636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16" descr="A blue and yellow rectangle&#10;&#10;Description automatically generated"/>
          <p:cNvPicPr/>
          <p:nvPr/>
        </p:nvPicPr>
        <p:blipFill>
          <a:blip r:embed="rId3"/>
          <a:stretch/>
        </p:blipFill>
        <p:spPr>
          <a:xfrm>
            <a:off x="0" y="4807080"/>
            <a:ext cx="10248120" cy="2050200"/>
          </a:xfrm>
          <a:prstGeom prst="rect">
            <a:avLst/>
          </a:prstGeom>
          <a:ln w="0">
            <a:noFill/>
          </a:ln>
        </p:spPr>
      </p:pic>
      <p:pic>
        <p:nvPicPr>
          <p:cNvPr id="156" name="Picture 8" descr="A rectangular frame with a white background&#10;&#10;Description automatically generated"/>
          <p:cNvPicPr/>
          <p:nvPr/>
        </p:nvPicPr>
        <p:blipFill>
          <a:blip r:embed="rId4"/>
          <a:stretch/>
        </p:blipFill>
        <p:spPr>
          <a:xfrm>
            <a:off x="5346720" y="4807080"/>
            <a:ext cx="6844680" cy="2050200"/>
          </a:xfrm>
          <a:prstGeom prst="rect">
            <a:avLst/>
          </a:prstGeom>
          <a:ln w="0">
            <a:noFill/>
          </a:ln>
        </p:spPr>
      </p:pic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gif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gif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gif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gif"/><Relationship Id="rId2" Type="http://schemas.openxmlformats.org/officeDocument/2006/relationships/image" Target="../media/image24.png"/><Relationship Id="rId3" Type="http://schemas.openxmlformats.org/officeDocument/2006/relationships/image" Target="../media/image25.gif"/><Relationship Id="rId4" Type="http://schemas.openxmlformats.org/officeDocument/2006/relationships/image" Target="../media/image26.gif"/><Relationship Id="rId5" Type="http://schemas.openxmlformats.org/officeDocument/2006/relationships/image" Target="../media/image27.gif"/><Relationship Id="rId6" Type="http://schemas.openxmlformats.org/officeDocument/2006/relationships/image" Target="../media/image28.gif"/><Relationship Id="rId7" Type="http://schemas.openxmlformats.org/officeDocument/2006/relationships/image" Target="../media/image29.gif"/><Relationship Id="rId8" Type="http://schemas.openxmlformats.org/officeDocument/2006/relationships/image" Target="../media/image30.gif"/><Relationship Id="rId9" Type="http://schemas.openxmlformats.org/officeDocument/2006/relationships/image" Target="../media/image31.gif"/><Relationship Id="rId10" Type="http://schemas.openxmlformats.org/officeDocument/2006/relationships/image" Target="../media/image32.gif"/><Relationship Id="rId11" Type="http://schemas.openxmlformats.org/officeDocument/2006/relationships/image" Target="../media/image33.gif"/><Relationship Id="rId12" Type="http://schemas.openxmlformats.org/officeDocument/2006/relationships/image" Target="../media/image34.png"/><Relationship Id="rId1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gif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7.gif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9.gif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gif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gif"/><Relationship Id="rId6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gif"/><Relationship Id="rId5" Type="http://schemas.openxmlformats.org/officeDocument/2006/relationships/image" Target="../media/image55.gif"/><Relationship Id="rId6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gif"/><Relationship Id="rId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gif"/><Relationship Id="rId6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gif"/><Relationship Id="rId6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gif"/><Relationship Id="rId6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gif"/><Relationship Id="rId6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gif"/><Relationship Id="rId6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gif"/><Relationship Id="rId6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gif"/><Relationship Id="rId6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gif"/><Relationship Id="rId3" Type="http://schemas.openxmlformats.org/officeDocument/2006/relationships/image" Target="../media/image97.gif"/><Relationship Id="rId4" Type="http://schemas.openxmlformats.org/officeDocument/2006/relationships/image" Target="../media/image98.gif"/><Relationship Id="rId5" Type="http://schemas.openxmlformats.org/officeDocument/2006/relationships/image" Target="../media/image99.gif"/><Relationship Id="rId6" Type="http://schemas.openxmlformats.org/officeDocument/2006/relationships/image" Target="../media/image100.gif"/><Relationship Id="rId7" Type="http://schemas.openxmlformats.org/officeDocument/2006/relationships/image" Target="../media/image101.gif"/><Relationship Id="rId8" Type="http://schemas.openxmlformats.org/officeDocument/2006/relationships/image" Target="../media/image102.gif"/><Relationship Id="rId9" Type="http://schemas.openxmlformats.org/officeDocument/2006/relationships/image" Target="../media/image103.gif"/><Relationship Id="rId10" Type="http://schemas.openxmlformats.org/officeDocument/2006/relationships/image" Target="../media/image104.gif"/><Relationship Id="rId11" Type="http://schemas.openxmlformats.org/officeDocument/2006/relationships/image" Target="../media/image105.gif"/><Relationship Id="rId12" Type="http://schemas.openxmlformats.org/officeDocument/2006/relationships/image" Target="../media/image106.gif"/><Relationship Id="rId13" Type="http://schemas.openxmlformats.org/officeDocument/2006/relationships/image" Target="../media/image107.png"/><Relationship Id="rId14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gif"/><Relationship Id="rId6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gif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tif"/><Relationship Id="rId3" Type="http://schemas.openxmlformats.org/officeDocument/2006/relationships/image" Target="../media/image14.png"/><Relationship Id="rId4" Type="http://schemas.openxmlformats.org/officeDocument/2006/relationships/image" Target="../media/image15.tif"/><Relationship Id="rId5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gif"/><Relationship Id="rId5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gif"/><Relationship Id="rId6" Type="http://schemas.openxmlformats.org/officeDocument/2006/relationships/image" Target="../media/image127.png"/><Relationship Id="rId7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gif"/><Relationship Id="rId6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gif"/><Relationship Id="rId6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51.png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" descr="Free Digital Signage Templates: Pokémon Go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  <a:effectLst>
            <a:reflection algn="bl" dir="5400000" endPos="0" rotWithShape="0" sy="-100000"/>
          </a:effectLst>
        </p:spPr>
      </p:pic>
      <p:sp>
        <p:nvSpPr>
          <p:cNvPr id="202" name="TextBox 2"/>
          <p:cNvSpPr/>
          <p:nvPr/>
        </p:nvSpPr>
        <p:spPr>
          <a:xfrm>
            <a:off x="0" y="387000"/>
            <a:ext cx="1219140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00"/>
                </a:solidFill>
                <a:latin typeface="OCR A Extended"/>
                <a:ea typeface="Cascadia Code Light"/>
              </a:rPr>
              <a:t>Machine learning 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03" name="TextBox 4"/>
          <p:cNvSpPr/>
          <p:nvPr/>
        </p:nvSpPr>
        <p:spPr>
          <a:xfrm>
            <a:off x="0" y="5236200"/>
            <a:ext cx="12191400" cy="14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2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OCR A Extended"/>
                <a:ea typeface="Cascadia Code Light"/>
              </a:rPr>
              <a:t>NCSR Democritus &amp; University of Piraeus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2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OCR A Extended"/>
                <a:ea typeface="Cascadia Code Light"/>
              </a:rPr>
              <a:t>Ioannis Kasionis &amp; Nikolas Kavaklis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2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OCR A Extended"/>
                <a:ea typeface="Cascadia Code Light"/>
              </a:rPr>
              <a:t>Athens 2024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3"/>
          <p:cNvSpPr/>
          <p:nvPr/>
        </p:nvSpPr>
        <p:spPr>
          <a:xfrm>
            <a:off x="2220840" y="392040"/>
            <a:ext cx="9815040" cy="623196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9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701520" y="79200"/>
            <a:ext cx="4799880" cy="1054440"/>
          </a:xfrm>
          <a:prstGeom prst="rect">
            <a:avLst/>
          </a:prstGeom>
          <a:ln w="0">
            <a:noFill/>
          </a:ln>
        </p:spPr>
      </p:pic>
      <p:sp>
        <p:nvSpPr>
          <p:cNvPr id="230" name="TextBox 5"/>
          <p:cNvSpPr/>
          <p:nvPr/>
        </p:nvSpPr>
        <p:spPr>
          <a:xfrm>
            <a:off x="4273200" y="314280"/>
            <a:ext cx="3656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OCR A Extended"/>
                <a:ea typeface="DejaVu Sans"/>
              </a:rPr>
              <a:t>Motivation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31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07972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232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63024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233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5180400"/>
            <a:ext cx="209160" cy="231840"/>
          </a:xfrm>
          <a:prstGeom prst="rect">
            <a:avLst/>
          </a:prstGeom>
          <a:ln w="0">
            <a:noFill/>
          </a:ln>
        </p:spPr>
      </p:pic>
      <p:sp>
        <p:nvSpPr>
          <p:cNvPr id="234" name="TextBox 6"/>
          <p:cNvSpPr/>
          <p:nvPr/>
        </p:nvSpPr>
        <p:spPr>
          <a:xfrm>
            <a:off x="2854800" y="1980720"/>
            <a:ext cx="90464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OCR A Extended"/>
                <a:ea typeface="DejaVu Sans"/>
              </a:rPr>
              <a:t>Fine-grained recognition of visually similar objects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5" name="TextBox 36"/>
          <p:cNvSpPr/>
          <p:nvPr/>
        </p:nvSpPr>
        <p:spPr>
          <a:xfrm>
            <a:off x="2854800" y="3361680"/>
            <a:ext cx="904644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OCR A Extended"/>
                <a:ea typeface="DejaVu Sans"/>
              </a:rPr>
              <a:t>Avoiding the complexity of neural networks; focus on classical Machine Learning algorithms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6" name="TextBox 37"/>
          <p:cNvSpPr/>
          <p:nvPr/>
        </p:nvSpPr>
        <p:spPr>
          <a:xfrm>
            <a:off x="2854800" y="4912200"/>
            <a:ext cx="904644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OCR A Extended"/>
                <a:ea typeface="DejaVu Sans"/>
              </a:rPr>
              <a:t>Run on modest hardware (laptop) while still achieving reasonable performance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37" name="Picture 38" descr="A pixel art of a green dragon&#10;&#10;Description automatically generated"/>
          <p:cNvPicPr/>
          <p:nvPr/>
        </p:nvPicPr>
        <p:blipFill>
          <a:blip r:embed="rId5"/>
          <a:stretch/>
        </p:blipFill>
        <p:spPr>
          <a:xfrm>
            <a:off x="2615400" y="898920"/>
            <a:ext cx="901440" cy="90144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4178160" cy="885960"/>
          </a:xfrm>
          <a:prstGeom prst="rect">
            <a:avLst/>
          </a:prstGeom>
          <a:solidFill>
            <a:srgbClr val="000000">
              <a:alpha val="20000"/>
            </a:srgbClr>
          </a:solidFill>
          <a:ln w="0">
            <a:noFill/>
          </a:ln>
        </p:spPr>
        <p:txBody>
          <a:bodyPr lIns="468000" rIns="90000" tIns="45000" bIns="72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6000" spc="-1" strike="noStrike">
                <a:solidFill>
                  <a:srgbClr val="ffffff"/>
                </a:solidFill>
                <a:latin typeface="Pokemon Fire Red"/>
              </a:rPr>
              <a:t>BIOME MAP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7251120" y="2410560"/>
            <a:ext cx="4452120" cy="890640"/>
          </a:xfrm>
          <a:prstGeom prst="rect">
            <a:avLst/>
          </a:prstGeom>
          <a:noFill/>
          <a:ln w="0">
            <a:noFill/>
          </a:ln>
          <a:effectLst>
            <a:outerShdw dist="62621" dir="2700000" blurRad="0" rotWithShape="0">
              <a:srgbClr val="000000">
                <a:alpha val="15000"/>
              </a:srgbClr>
            </a:outerShdw>
          </a:effectLst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Pokemon Fire Red"/>
              </a:rPr>
              <a:t>Development of the system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0" name="Picture 22" descr="A pixelated video game character&#10;&#10;Description automatically generated"/>
          <p:cNvPicPr/>
          <p:nvPr/>
        </p:nvPicPr>
        <p:blipFill>
          <a:blip r:embed="rId1"/>
          <a:stretch/>
        </p:blipFill>
        <p:spPr>
          <a:xfrm>
            <a:off x="1658880" y="4309920"/>
            <a:ext cx="575640" cy="767520"/>
          </a:xfrm>
          <a:prstGeom prst="rect">
            <a:avLst/>
          </a:prstGeom>
          <a:ln w="0">
            <a:noFill/>
          </a:ln>
        </p:spPr>
      </p:pic>
      <p:pic>
        <p:nvPicPr>
          <p:cNvPr id="241" name="Picture Placeholder 5" descr="A video game screen with trees and a house&#10;&#10;Description automatically generated"/>
          <p:cNvPicPr/>
          <p:nvPr/>
        </p:nvPicPr>
        <p:blipFill>
          <a:blip r:embed="rId2"/>
          <a:srcRect l="118" t="0" r="118" b="0"/>
          <a:stretch/>
        </p:blipFill>
        <p:spPr>
          <a:xfrm>
            <a:off x="7251120" y="3559320"/>
            <a:ext cx="4461840" cy="279324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4178160" cy="885960"/>
          </a:xfrm>
          <a:prstGeom prst="rect">
            <a:avLst/>
          </a:prstGeom>
          <a:solidFill>
            <a:srgbClr val="000000">
              <a:alpha val="20000"/>
            </a:srgbClr>
          </a:solidFill>
          <a:ln w="0">
            <a:noFill/>
          </a:ln>
        </p:spPr>
        <p:txBody>
          <a:bodyPr lIns="468000" rIns="90000" tIns="45000" bIns="72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6000" spc="-1" strike="noStrike">
                <a:solidFill>
                  <a:srgbClr val="ffffff"/>
                </a:solidFill>
                <a:latin typeface="Pokemon Fire Red"/>
              </a:rPr>
              <a:t>BIOME MAP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7260480" y="2410560"/>
            <a:ext cx="4452120" cy="890640"/>
          </a:xfrm>
          <a:prstGeom prst="rect">
            <a:avLst/>
          </a:prstGeom>
          <a:noFill/>
          <a:ln w="0">
            <a:noFill/>
          </a:ln>
          <a:effectLst>
            <a:outerShdw dist="62621" dir="2700000" blurRad="0" rotWithShape="0">
              <a:srgbClr val="000000">
                <a:alpha val="15000"/>
              </a:srgbClr>
            </a:outerShdw>
          </a:effectLst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Pokemon Fire Red"/>
              </a:rPr>
              <a:t>Classification of Pokémon species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4" name="Picture 22" descr="A pixelated video game character&#10;&#10;Description automatically generated"/>
          <p:cNvPicPr/>
          <p:nvPr/>
        </p:nvPicPr>
        <p:blipFill>
          <a:blip r:embed="rId1"/>
          <a:stretch/>
        </p:blipFill>
        <p:spPr>
          <a:xfrm>
            <a:off x="1658880" y="5433480"/>
            <a:ext cx="575640" cy="767520"/>
          </a:xfrm>
          <a:prstGeom prst="rect">
            <a:avLst/>
          </a:prstGeom>
          <a:ln w="0">
            <a:noFill/>
          </a:ln>
        </p:spPr>
      </p:pic>
      <p:grpSp>
        <p:nvGrpSpPr>
          <p:cNvPr id="245" name="Group 28"/>
          <p:cNvGrpSpPr/>
          <p:nvPr/>
        </p:nvGrpSpPr>
        <p:grpSpPr>
          <a:xfrm>
            <a:off x="7241040" y="3596040"/>
            <a:ext cx="4471560" cy="2760120"/>
            <a:chOff x="7241040" y="3596040"/>
            <a:chExt cx="4471560" cy="2760120"/>
          </a:xfrm>
        </p:grpSpPr>
        <p:pic>
          <p:nvPicPr>
            <p:cNvPr id="246" name="Picture 29" descr="A video game screen shot of a game&#10;&#10;Description automatically generated"/>
            <p:cNvPicPr/>
            <p:nvPr/>
          </p:nvPicPr>
          <p:blipFill>
            <a:blip r:embed="rId2"/>
            <a:stretch/>
          </p:blipFill>
          <p:spPr>
            <a:xfrm>
              <a:off x="7241040" y="3596040"/>
              <a:ext cx="4471560" cy="2760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7" name="Picture 30" descr="A pixel art of a bug&#10;&#10;Description automatically generated"/>
            <p:cNvPicPr/>
            <p:nvPr/>
          </p:nvPicPr>
          <p:blipFill>
            <a:blip r:embed="rId3"/>
            <a:stretch/>
          </p:blipFill>
          <p:spPr>
            <a:xfrm>
              <a:off x="7840440" y="4191840"/>
              <a:ext cx="395280" cy="315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8" name="Picture 31" descr="A pixelated cartoon of a yellow animal&#10;&#10;Description automatically generated"/>
            <p:cNvPicPr/>
            <p:nvPr/>
          </p:nvPicPr>
          <p:blipFill>
            <a:blip r:embed="rId4"/>
            <a:stretch/>
          </p:blipFill>
          <p:spPr>
            <a:xfrm>
              <a:off x="7845840" y="4691520"/>
              <a:ext cx="395280" cy="315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9" name="Picture 32" descr="A pixel art of a frog&#10;&#10;Description automatically generated"/>
            <p:cNvPicPr/>
            <p:nvPr/>
          </p:nvPicPr>
          <p:blipFill>
            <a:blip r:embed="rId5"/>
            <a:stretch/>
          </p:blipFill>
          <p:spPr>
            <a:xfrm>
              <a:off x="10680480" y="3849840"/>
              <a:ext cx="395280" cy="315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0" name="Picture 33" descr="A pixelated cartoon of a turtle&#10;&#10;Description automatically generated"/>
            <p:cNvPicPr/>
            <p:nvPr/>
          </p:nvPicPr>
          <p:blipFill>
            <a:blip r:embed="rId6"/>
            <a:stretch/>
          </p:blipFill>
          <p:spPr>
            <a:xfrm>
              <a:off x="9491400" y="4982400"/>
              <a:ext cx="395280" cy="315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1" name="Picture 34" descr="A pixel art of a cartoon animal&#10;&#10;Description automatically generated"/>
            <p:cNvPicPr/>
            <p:nvPr/>
          </p:nvPicPr>
          <p:blipFill>
            <a:blip r:embed="rId7"/>
            <a:stretch/>
          </p:blipFill>
          <p:spPr>
            <a:xfrm>
              <a:off x="9698400" y="4507920"/>
              <a:ext cx="395280" cy="315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2" name="Picture 35" descr="A pixelated cartoon of a cow&#10;&#10;Description automatically generated"/>
            <p:cNvPicPr/>
            <p:nvPr/>
          </p:nvPicPr>
          <p:blipFill>
            <a:blip r:embed="rId8"/>
            <a:stretch/>
          </p:blipFill>
          <p:spPr>
            <a:xfrm>
              <a:off x="9450000" y="4507920"/>
              <a:ext cx="395280" cy="315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3" name="Picture 36" descr="A pixelated green creature with red shoes and legs&#10;&#10;Description automatically generated"/>
            <p:cNvPicPr/>
            <p:nvPr/>
          </p:nvPicPr>
          <p:blipFill>
            <a:blip r:embed="rId9"/>
            <a:stretch/>
          </p:blipFill>
          <p:spPr>
            <a:xfrm>
              <a:off x="8750520" y="3784320"/>
              <a:ext cx="395280" cy="315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4" name="Picture 37" descr="A pixel art of a flower&#10;&#10;Description automatically generated"/>
            <p:cNvPicPr/>
            <p:nvPr/>
          </p:nvPicPr>
          <p:blipFill>
            <a:blip r:embed="rId10"/>
            <a:stretch/>
          </p:blipFill>
          <p:spPr>
            <a:xfrm>
              <a:off x="10927800" y="4599360"/>
              <a:ext cx="395280" cy="31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TextBox 38"/>
            <p:cNvSpPr/>
            <p:nvPr/>
          </p:nvSpPr>
          <p:spPr>
            <a:xfrm>
              <a:off x="7992000" y="4933080"/>
              <a:ext cx="66960" cy="20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56" name="Picture 39" descr="A pixel art of a blue dragon&#10;&#10;Description automatically generated"/>
            <p:cNvPicPr/>
            <p:nvPr/>
          </p:nvPicPr>
          <p:blipFill>
            <a:blip r:embed="rId11"/>
            <a:stretch/>
          </p:blipFill>
          <p:spPr>
            <a:xfrm>
              <a:off x="9560880" y="3720240"/>
              <a:ext cx="395280" cy="315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57" name="Picture Placeholder 2" descr=""/>
          <p:cNvPicPr/>
          <p:nvPr/>
        </p:nvPicPr>
        <p:blipFill>
          <a:blip r:embed="rId12"/>
          <a:srcRect l="-213302" t="-156580" r="-213302" b="-156580"/>
          <a:stretch/>
        </p:blipFill>
        <p:spPr>
          <a:xfrm>
            <a:off x="7251120" y="3559320"/>
            <a:ext cx="4461840" cy="279324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4178160" cy="885960"/>
          </a:xfrm>
          <a:prstGeom prst="rect">
            <a:avLst/>
          </a:prstGeom>
          <a:solidFill>
            <a:srgbClr val="000000">
              <a:alpha val="20000"/>
            </a:srgbClr>
          </a:solidFill>
          <a:ln w="0">
            <a:noFill/>
          </a:ln>
        </p:spPr>
        <p:txBody>
          <a:bodyPr lIns="468000" rIns="90000" tIns="45000" bIns="72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6000" spc="-1" strike="noStrike">
                <a:solidFill>
                  <a:srgbClr val="ffffff"/>
                </a:solidFill>
                <a:latin typeface="Pokemon Fire Red"/>
              </a:rPr>
              <a:t>BIOME MAP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7260480" y="2410560"/>
            <a:ext cx="4452120" cy="890640"/>
          </a:xfrm>
          <a:prstGeom prst="rect">
            <a:avLst/>
          </a:prstGeom>
          <a:noFill/>
          <a:ln w="0">
            <a:noFill/>
          </a:ln>
          <a:effectLst>
            <a:outerShdw dist="62621" dir="2700000" blurRad="0" rotWithShape="0">
              <a:srgbClr val="000000">
                <a:alpha val="15000"/>
              </a:srgbClr>
            </a:outerShdw>
          </a:effectLst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Pokemon Fire Red"/>
              </a:rPr>
              <a:t>Data augmentation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0" name="Picture 22" descr="A pixelated video game character&#10;&#10;Description automatically generated"/>
          <p:cNvPicPr/>
          <p:nvPr/>
        </p:nvPicPr>
        <p:blipFill>
          <a:blip r:embed="rId1"/>
          <a:stretch/>
        </p:blipFill>
        <p:spPr>
          <a:xfrm>
            <a:off x="3090960" y="5433480"/>
            <a:ext cx="575640" cy="767520"/>
          </a:xfrm>
          <a:prstGeom prst="rect">
            <a:avLst/>
          </a:prstGeom>
          <a:ln w="0">
            <a:noFill/>
          </a:ln>
        </p:spPr>
      </p:pic>
      <p:pic>
        <p:nvPicPr>
          <p:cNvPr id="261" name="Picture Placeholder 5" descr="A screenshot of a video game&#10;&#10;Description automatically generated"/>
          <p:cNvPicPr/>
          <p:nvPr/>
        </p:nvPicPr>
        <p:blipFill>
          <a:blip r:embed="rId2"/>
          <a:srcRect l="118" t="0" r="118" b="0"/>
          <a:stretch/>
        </p:blipFill>
        <p:spPr>
          <a:xfrm>
            <a:off x="7251120" y="3559320"/>
            <a:ext cx="4461840" cy="279324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4178160" cy="885960"/>
          </a:xfrm>
          <a:prstGeom prst="rect">
            <a:avLst/>
          </a:prstGeom>
          <a:solidFill>
            <a:srgbClr val="000000">
              <a:alpha val="20000"/>
            </a:srgbClr>
          </a:solidFill>
          <a:ln w="0">
            <a:noFill/>
          </a:ln>
        </p:spPr>
        <p:txBody>
          <a:bodyPr lIns="468000" rIns="90000" tIns="45000" bIns="72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6000" spc="-1" strike="noStrike">
                <a:solidFill>
                  <a:srgbClr val="ffffff"/>
                </a:solidFill>
                <a:latin typeface="Pokemon Fire Red"/>
              </a:rPr>
              <a:t>BIOME MAP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7260480" y="2410560"/>
            <a:ext cx="4452120" cy="890640"/>
          </a:xfrm>
          <a:prstGeom prst="rect">
            <a:avLst/>
          </a:prstGeom>
          <a:noFill/>
          <a:ln w="0">
            <a:noFill/>
          </a:ln>
          <a:effectLst>
            <a:outerShdw dist="62621" dir="2700000" blurRad="0" rotWithShape="0">
              <a:srgbClr val="000000">
                <a:alpha val="15000"/>
              </a:srgbClr>
            </a:outerShdw>
          </a:effectLst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Pokemon Fire Red"/>
              </a:rPr>
              <a:t>Feature extraction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4" name="Picture 22" descr="A pixelated video game character&#10;&#10;Description automatically generated"/>
          <p:cNvPicPr/>
          <p:nvPr/>
        </p:nvPicPr>
        <p:blipFill>
          <a:blip r:embed="rId1"/>
          <a:stretch/>
        </p:blipFill>
        <p:spPr>
          <a:xfrm>
            <a:off x="4534200" y="4695480"/>
            <a:ext cx="575640" cy="767520"/>
          </a:xfrm>
          <a:prstGeom prst="rect">
            <a:avLst/>
          </a:prstGeom>
          <a:ln w="0">
            <a:noFill/>
          </a:ln>
        </p:spPr>
      </p:pic>
      <p:pic>
        <p:nvPicPr>
          <p:cNvPr id="265" name="Picture Placeholder 6" descr="A screenshot of a video game&#10;&#10;Description automatically generated"/>
          <p:cNvPicPr/>
          <p:nvPr/>
        </p:nvPicPr>
        <p:blipFill>
          <a:blip r:embed="rId2"/>
          <a:srcRect l="118" t="0" r="118" b="0"/>
          <a:stretch/>
        </p:blipFill>
        <p:spPr>
          <a:xfrm>
            <a:off x="7251120" y="3559320"/>
            <a:ext cx="4461840" cy="279324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4178160" cy="885960"/>
          </a:xfrm>
          <a:prstGeom prst="rect">
            <a:avLst/>
          </a:prstGeom>
          <a:solidFill>
            <a:srgbClr val="000000">
              <a:alpha val="20000"/>
            </a:srgbClr>
          </a:solidFill>
          <a:ln w="0">
            <a:noFill/>
          </a:ln>
        </p:spPr>
        <p:txBody>
          <a:bodyPr lIns="468000" rIns="90000" tIns="45000" bIns="72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6000" spc="-1" strike="noStrike">
                <a:solidFill>
                  <a:srgbClr val="ffffff"/>
                </a:solidFill>
                <a:latin typeface="Pokemon Fire Red"/>
              </a:rPr>
              <a:t>BIOME MAP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7260480" y="2410560"/>
            <a:ext cx="4452120" cy="890640"/>
          </a:xfrm>
          <a:prstGeom prst="rect">
            <a:avLst/>
          </a:prstGeom>
          <a:noFill/>
          <a:ln w="0">
            <a:noFill/>
          </a:ln>
          <a:effectLst>
            <a:outerShdw dist="62621" dir="2700000" blurRad="0" rotWithShape="0">
              <a:srgbClr val="000000">
                <a:alpha val="15000"/>
              </a:srgbClr>
            </a:outerShdw>
          </a:effectLst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Pokemon Fire Red"/>
              </a:rPr>
              <a:t>Hyperparameter tuning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8" name="Picture 22" descr="A pixelated video game character&#10;&#10;Description automatically generated"/>
          <p:cNvPicPr/>
          <p:nvPr/>
        </p:nvPicPr>
        <p:blipFill>
          <a:blip r:embed="rId1"/>
          <a:stretch/>
        </p:blipFill>
        <p:spPr>
          <a:xfrm>
            <a:off x="5228280" y="2561400"/>
            <a:ext cx="575640" cy="767520"/>
          </a:xfrm>
          <a:prstGeom prst="rect">
            <a:avLst/>
          </a:prstGeom>
          <a:ln w="0">
            <a:noFill/>
          </a:ln>
        </p:spPr>
      </p:pic>
      <p:pic>
        <p:nvPicPr>
          <p:cNvPr id="269" name="Picture Placeholder 5" descr="A video game screen with rocks and plants&#10;&#10;Description automatically generated"/>
          <p:cNvPicPr/>
          <p:nvPr/>
        </p:nvPicPr>
        <p:blipFill>
          <a:blip r:embed="rId2"/>
          <a:srcRect l="13078" t="0" r="13078" b="0"/>
          <a:stretch/>
        </p:blipFill>
        <p:spPr>
          <a:xfrm>
            <a:off x="7251120" y="3559320"/>
            <a:ext cx="4461840" cy="279324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 3"/>
          <p:cNvSpPr/>
          <p:nvPr/>
        </p:nvSpPr>
        <p:spPr>
          <a:xfrm>
            <a:off x="2220840" y="392040"/>
            <a:ext cx="9815040" cy="623196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1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701520" y="79200"/>
            <a:ext cx="4799880" cy="1054440"/>
          </a:xfrm>
          <a:prstGeom prst="rect">
            <a:avLst/>
          </a:prstGeom>
          <a:ln w="0">
            <a:noFill/>
          </a:ln>
        </p:spPr>
      </p:pic>
      <p:sp>
        <p:nvSpPr>
          <p:cNvPr id="272" name="TextBox 5"/>
          <p:cNvSpPr/>
          <p:nvPr/>
        </p:nvSpPr>
        <p:spPr>
          <a:xfrm>
            <a:off x="3987360" y="314280"/>
            <a:ext cx="42285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OCR A Extended"/>
                <a:ea typeface="DejaVu Sans"/>
              </a:rPr>
              <a:t>Dataset overview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3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46780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274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80592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275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5227920"/>
            <a:ext cx="209160" cy="23184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"/>
          <p:cNvSpPr/>
          <p:nvPr/>
        </p:nvSpPr>
        <p:spPr>
          <a:xfrm>
            <a:off x="2989440" y="2229840"/>
            <a:ext cx="904644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c00000"/>
                </a:solidFill>
                <a:latin typeface="OCR A Extended"/>
                <a:ea typeface="DejaVu Sans"/>
              </a:rPr>
              <a:t>Pokémon Dataset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: Organized into folders by species (e.g.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Charmander, Bulbasaur)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7" name="TextBox 36"/>
          <p:cNvSpPr/>
          <p:nvPr/>
        </p:nvSpPr>
        <p:spPr>
          <a:xfrm>
            <a:off x="2989440" y="372240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  <a:ea typeface="DejaVu Sans"/>
              </a:rPr>
              <a:t>No-</a:t>
            </a:r>
            <a:r>
              <a:rPr b="1" lang="en-US" sz="2000" spc="-1" strike="noStrike">
                <a:solidFill>
                  <a:srgbClr val="c00000"/>
                </a:solidFill>
                <a:latin typeface="OCR A Extended"/>
                <a:ea typeface="DejaVu Sans"/>
              </a:rPr>
              <a:t>Pokémon</a:t>
            </a:r>
            <a:r>
              <a:rPr b="0" lang="en-US" sz="2000" spc="-1" strike="noStrike">
                <a:solidFill>
                  <a:srgbClr val="c00000"/>
                </a:solidFill>
                <a:latin typeface="OCR A Extended"/>
                <a:ea typeface="DejaVu Sans"/>
              </a:rPr>
              <a:t> Dataset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: Contains images without any Pokémon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8" name="TextBox 37"/>
          <p:cNvSpPr/>
          <p:nvPr/>
        </p:nvSpPr>
        <p:spPr>
          <a:xfrm>
            <a:off x="2989440" y="514440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Varying image qualities and bit-depths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9" name="Picture 14" descr="A cartoon of a sea animal&#10;&#10;Description automatically generated"/>
          <p:cNvPicPr/>
          <p:nvPr/>
        </p:nvPicPr>
        <p:blipFill>
          <a:blip r:embed="rId5"/>
          <a:stretch/>
        </p:blipFill>
        <p:spPr>
          <a:xfrm>
            <a:off x="8401320" y="343440"/>
            <a:ext cx="1581120" cy="158112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Rectangle 3"/>
          <p:cNvSpPr/>
          <p:nvPr/>
        </p:nvSpPr>
        <p:spPr>
          <a:xfrm>
            <a:off x="2220840" y="392040"/>
            <a:ext cx="9815040" cy="623196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1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701520" y="79200"/>
            <a:ext cx="5019840" cy="1054440"/>
          </a:xfrm>
          <a:prstGeom prst="rect">
            <a:avLst/>
          </a:prstGeom>
          <a:ln w="0">
            <a:noFill/>
          </a:ln>
        </p:spPr>
      </p:pic>
      <p:sp>
        <p:nvSpPr>
          <p:cNvPr id="282" name="TextBox 5"/>
          <p:cNvSpPr/>
          <p:nvPr/>
        </p:nvSpPr>
        <p:spPr>
          <a:xfrm>
            <a:off x="3894840" y="314280"/>
            <a:ext cx="46328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OCR A Extended"/>
                <a:ea typeface="DejaVu Sans"/>
              </a:rPr>
              <a:t>Data </a:t>
            </a:r>
            <a:r>
              <a:rPr b="1" lang="en-US" sz="3100" spc="-1" strike="noStrike">
                <a:solidFill>
                  <a:srgbClr val="000000"/>
                </a:solidFill>
                <a:latin typeface="OCR A Extended"/>
                <a:ea typeface="DejaVu Sans"/>
              </a:rPr>
              <a:t>Preprocessing</a:t>
            </a:r>
            <a:endParaRPr b="0" lang="en-US" sz="3100" spc="-1" strike="noStrike">
              <a:latin typeface="Arial"/>
            </a:endParaRPr>
          </a:p>
        </p:txBody>
      </p:sp>
      <p:pic>
        <p:nvPicPr>
          <p:cNvPr id="283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50812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284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80592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285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5271480"/>
            <a:ext cx="209160" cy="231840"/>
          </a:xfrm>
          <a:prstGeom prst="rect">
            <a:avLst/>
          </a:prstGeom>
          <a:ln w="0">
            <a:noFill/>
          </a:ln>
        </p:spPr>
      </p:pic>
      <p:sp>
        <p:nvSpPr>
          <p:cNvPr id="286" name="TextBox 33"/>
          <p:cNvSpPr/>
          <p:nvPr/>
        </p:nvSpPr>
        <p:spPr>
          <a:xfrm>
            <a:off x="2989440" y="242424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Standardize image sizes (e.g. resized to 128×128)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7" name="TextBox 34"/>
          <p:cNvSpPr/>
          <p:nvPr/>
        </p:nvSpPr>
        <p:spPr>
          <a:xfrm>
            <a:off x="2989440" y="372240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Normalize bit-depth (convert to 8-bit RGB)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8" name="TextBox 35"/>
          <p:cNvSpPr/>
          <p:nvPr/>
        </p:nvSpPr>
        <p:spPr>
          <a:xfrm>
            <a:off x="2989440" y="518760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Consistent processing for both training and inference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89" name="Picture 36" descr="A purple and yellow cartoon character&#10;&#10;Description automatically generated"/>
          <p:cNvPicPr/>
          <p:nvPr/>
        </p:nvPicPr>
        <p:blipFill>
          <a:blip r:embed="rId5"/>
          <a:stretch/>
        </p:blipFill>
        <p:spPr>
          <a:xfrm>
            <a:off x="8722080" y="577080"/>
            <a:ext cx="1246320" cy="124632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3"/>
          <p:cNvSpPr/>
          <p:nvPr/>
        </p:nvSpPr>
        <p:spPr>
          <a:xfrm>
            <a:off x="2220840" y="392040"/>
            <a:ext cx="9815040" cy="623196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1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701520" y="79200"/>
            <a:ext cx="5019840" cy="1054440"/>
          </a:xfrm>
          <a:prstGeom prst="rect">
            <a:avLst/>
          </a:prstGeom>
          <a:ln w="0">
            <a:noFill/>
          </a:ln>
        </p:spPr>
      </p:pic>
      <p:sp>
        <p:nvSpPr>
          <p:cNvPr id="292" name="TextBox 5"/>
          <p:cNvSpPr/>
          <p:nvPr/>
        </p:nvSpPr>
        <p:spPr>
          <a:xfrm>
            <a:off x="3894840" y="314280"/>
            <a:ext cx="46328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OCR A Extended"/>
                <a:ea typeface="DejaVu Sans"/>
              </a:rPr>
              <a:t>Data augmentation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93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25576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294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5032080"/>
            <a:ext cx="209160" cy="231840"/>
          </a:xfrm>
          <a:prstGeom prst="rect">
            <a:avLst/>
          </a:prstGeom>
          <a:ln w="0">
            <a:noFill/>
          </a:ln>
        </p:spPr>
      </p:pic>
      <p:sp>
        <p:nvSpPr>
          <p:cNvPr id="295" name="TextBox 33"/>
          <p:cNvSpPr/>
          <p:nvPr/>
        </p:nvSpPr>
        <p:spPr>
          <a:xfrm>
            <a:off x="2989440" y="2171880"/>
            <a:ext cx="9046440" cy="19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Augmentation techniques used: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Horizontal flipping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Random rotation (up to 30°)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Random brightness/contrast adjustments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Gaussian noise injection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6" name="TextBox 35"/>
          <p:cNvSpPr/>
          <p:nvPr/>
        </p:nvSpPr>
        <p:spPr>
          <a:xfrm>
            <a:off x="2989440" y="4794480"/>
            <a:ext cx="904644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Implemented via Albumentations; both original and augmented images are used for training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97" name="Picture 17" descr="A cartoon bear on a black background&#10;&#10;Description automatically generated"/>
          <p:cNvPicPr/>
          <p:nvPr/>
        </p:nvPicPr>
        <p:blipFill>
          <a:blip r:embed="rId4"/>
          <a:stretch/>
        </p:blipFill>
        <p:spPr>
          <a:xfrm>
            <a:off x="8336520" y="720000"/>
            <a:ext cx="1865520" cy="1865520"/>
          </a:xfrm>
          <a:prstGeom prst="rect">
            <a:avLst/>
          </a:prstGeom>
          <a:ln w="0">
            <a:noFill/>
          </a:ln>
        </p:spPr>
      </p:pic>
      <p:pic>
        <p:nvPicPr>
          <p:cNvPr id="298" name="Picture 18" descr="A cartoon bear with a circle on its back&#10;&#10;Description automatically generated"/>
          <p:cNvPicPr/>
          <p:nvPr/>
        </p:nvPicPr>
        <p:blipFill>
          <a:blip r:embed="rId5"/>
          <a:stretch/>
        </p:blipFill>
        <p:spPr>
          <a:xfrm>
            <a:off x="8965080" y="120960"/>
            <a:ext cx="1917360" cy="191736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3"/>
          <p:cNvSpPr/>
          <p:nvPr/>
        </p:nvSpPr>
        <p:spPr>
          <a:xfrm>
            <a:off x="2220840" y="392040"/>
            <a:ext cx="9815040" cy="623196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0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701520" y="79200"/>
            <a:ext cx="5019840" cy="1054440"/>
          </a:xfrm>
          <a:prstGeom prst="rect">
            <a:avLst/>
          </a:prstGeom>
          <a:ln w="0">
            <a:noFill/>
          </a:ln>
        </p:spPr>
      </p:pic>
      <p:sp>
        <p:nvSpPr>
          <p:cNvPr id="301" name="TextBox 5"/>
          <p:cNvSpPr/>
          <p:nvPr/>
        </p:nvSpPr>
        <p:spPr>
          <a:xfrm>
            <a:off x="3894840" y="314280"/>
            <a:ext cx="4632840" cy="5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100" spc="-1" strike="noStrike">
                <a:solidFill>
                  <a:srgbClr val="000000"/>
                </a:solidFill>
                <a:latin typeface="OCR A Extended"/>
                <a:ea typeface="DejaVu Sans"/>
              </a:rPr>
              <a:t>Feature Extraction</a:t>
            </a:r>
            <a:endParaRPr b="0" lang="en-US" sz="3100" spc="-1" strike="noStrike">
              <a:latin typeface="Arial"/>
            </a:endParaRPr>
          </a:p>
        </p:txBody>
      </p:sp>
      <p:pic>
        <p:nvPicPr>
          <p:cNvPr id="302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25576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303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5032080"/>
            <a:ext cx="209160" cy="231840"/>
          </a:xfrm>
          <a:prstGeom prst="rect">
            <a:avLst/>
          </a:prstGeom>
          <a:ln w="0">
            <a:noFill/>
          </a:ln>
        </p:spPr>
      </p:pic>
      <p:sp>
        <p:nvSpPr>
          <p:cNvPr id="304" name="TextBox 33"/>
          <p:cNvSpPr/>
          <p:nvPr/>
        </p:nvSpPr>
        <p:spPr>
          <a:xfrm>
            <a:off x="2989440" y="2171880"/>
            <a:ext cx="9046440" cy="16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Features used: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  <a:ea typeface="DejaVu Sans"/>
              </a:rPr>
              <a:t>HOG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: Captures gradient and shape information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  <a:ea typeface="DejaVu Sans"/>
              </a:rPr>
              <a:t>LBP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: Captures texture features in LAB color 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  <a:ea typeface="DejaVu Sans"/>
              </a:rPr>
              <a:t>Color Histograms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: In HSV and LAB spaces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5" name="TextBox 35"/>
          <p:cNvSpPr/>
          <p:nvPr/>
        </p:nvSpPr>
        <p:spPr>
          <a:xfrm>
            <a:off x="2989440" y="4794480"/>
            <a:ext cx="92019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Originally included SIFT features (for local descriptors), but these were disabled to reduce training time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06" name="Picture 10" descr="A pixel art of a bug&#10;&#10;Description automatically generated"/>
          <p:cNvPicPr/>
          <p:nvPr/>
        </p:nvPicPr>
        <p:blipFill>
          <a:blip r:embed="rId4"/>
          <a:stretch/>
        </p:blipFill>
        <p:spPr>
          <a:xfrm>
            <a:off x="8915400" y="606600"/>
            <a:ext cx="1079280" cy="107928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6" descr="Pokemon Emerald Intro Wallpaper : r/pokemon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  <a:effectLst>
            <a:reflection algn="bl" dir="5400000" dist="50800" endPos="65000" rotWithShape="0" sy="-100000"/>
          </a:effectLst>
        </p:spPr>
      </p:pic>
      <p:sp>
        <p:nvSpPr>
          <p:cNvPr id="205" name="TextBox 10"/>
          <p:cNvSpPr/>
          <p:nvPr/>
        </p:nvSpPr>
        <p:spPr>
          <a:xfrm>
            <a:off x="0" y="465840"/>
            <a:ext cx="121914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7200" spc="-1" strike="noStrike">
                <a:solidFill>
                  <a:srgbClr val="fadc26"/>
                </a:solidFill>
                <a:latin typeface="Berlin Sans FB"/>
                <a:ea typeface="Cascadia Code Light"/>
              </a:rPr>
              <a:t>Who</a:t>
            </a:r>
            <a:r>
              <a:rPr b="1" lang="en-US" sz="7200" spc="-1" strike="noStrike">
                <a:solidFill>
                  <a:srgbClr val="ffca21"/>
                </a:solidFill>
                <a:latin typeface="Berlin Sans FB"/>
                <a:ea typeface="Cascadia Code Light"/>
              </a:rPr>
              <a:t> is that…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206" name="TextBox 11"/>
          <p:cNvSpPr/>
          <p:nvPr/>
        </p:nvSpPr>
        <p:spPr>
          <a:xfrm>
            <a:off x="0" y="5751000"/>
            <a:ext cx="1219140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200000"/>
              </a:lnSpc>
              <a:buNone/>
            </a:pPr>
            <a:r>
              <a:rPr b="1" lang="en-US" sz="1600" spc="-1" strike="noStrike">
                <a:solidFill>
                  <a:srgbClr val="ffd966"/>
                </a:solidFill>
                <a:latin typeface="Berlin Sans FB"/>
                <a:ea typeface="Cascadia Code Light"/>
              </a:rPr>
              <a:t>NCSR Democritus &amp; University of Piraeus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200000"/>
              </a:lnSpc>
              <a:buNone/>
            </a:pPr>
            <a:r>
              <a:rPr b="1" lang="en-US" sz="1600" spc="-1" strike="noStrike">
                <a:solidFill>
                  <a:srgbClr val="ffd966"/>
                </a:solidFill>
                <a:latin typeface="Berlin Sans FB"/>
                <a:ea typeface="Cascadia Code Light"/>
              </a:rPr>
              <a:t>Athens 2024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07" name="Picture 2" descr="Pokémon - Wikipedia"/>
          <p:cNvPicPr/>
          <p:nvPr/>
        </p:nvPicPr>
        <p:blipFill>
          <a:blip r:embed="rId2"/>
          <a:stretch/>
        </p:blipFill>
        <p:spPr>
          <a:xfrm>
            <a:off x="2653560" y="2163960"/>
            <a:ext cx="6883920" cy="2529360"/>
          </a:xfrm>
          <a:prstGeom prst="rect">
            <a:avLst/>
          </a:prstGeom>
          <a:ln w="0">
            <a:noFill/>
          </a:ln>
        </p:spPr>
      </p:pic>
      <p:sp>
        <p:nvSpPr>
          <p:cNvPr id="208" name="TextBox 1"/>
          <p:cNvSpPr/>
          <p:nvPr/>
        </p:nvSpPr>
        <p:spPr>
          <a:xfrm rot="1129800">
            <a:off x="8927640" y="2884320"/>
            <a:ext cx="1728000" cy="429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800" spc="-1" strike="noStrike">
                <a:solidFill>
                  <a:srgbClr val="ffd966"/>
                </a:solidFill>
                <a:latin typeface="Berlin Sans FB"/>
                <a:ea typeface="DejaVu Sans"/>
              </a:rPr>
              <a:t>?!</a:t>
            </a:r>
            <a:endParaRPr b="0" lang="en-US" sz="13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ectangle 3"/>
          <p:cNvSpPr/>
          <p:nvPr/>
        </p:nvSpPr>
        <p:spPr>
          <a:xfrm>
            <a:off x="2220840" y="314280"/>
            <a:ext cx="9815040" cy="623196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8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798360" y="79200"/>
            <a:ext cx="4826160" cy="1054440"/>
          </a:xfrm>
          <a:prstGeom prst="rect">
            <a:avLst/>
          </a:prstGeom>
          <a:ln w="0">
            <a:noFill/>
          </a:ln>
        </p:spPr>
      </p:pic>
      <p:sp>
        <p:nvSpPr>
          <p:cNvPr id="309" name="TextBox 5"/>
          <p:cNvSpPr/>
          <p:nvPr/>
        </p:nvSpPr>
        <p:spPr>
          <a:xfrm>
            <a:off x="3894840" y="314280"/>
            <a:ext cx="46328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OCR A Extended"/>
                <a:ea typeface="DejaVu Sans"/>
              </a:rPr>
              <a:t>HOG Features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10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25108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311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20292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312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5031720"/>
            <a:ext cx="209160" cy="231840"/>
          </a:xfrm>
          <a:prstGeom prst="rect">
            <a:avLst/>
          </a:prstGeom>
          <a:ln w="0">
            <a:noFill/>
          </a:ln>
        </p:spPr>
      </p:pic>
      <p:sp>
        <p:nvSpPr>
          <p:cNvPr id="313" name="TextBox 33"/>
          <p:cNvSpPr/>
          <p:nvPr/>
        </p:nvSpPr>
        <p:spPr>
          <a:xfrm>
            <a:off x="2989440" y="216720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Computes gradients in localized regions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4" name="TextBox 34"/>
          <p:cNvSpPr/>
          <p:nvPr/>
        </p:nvSpPr>
        <p:spPr>
          <a:xfrm>
            <a:off x="2989440" y="3119400"/>
            <a:ext cx="904644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Parameters: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  <a:ea typeface="DejaVu Sans"/>
              </a:rPr>
              <a:t>Orientations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: 9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  <a:ea typeface="DejaVu Sans"/>
              </a:rPr>
              <a:t>Pixels per cell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: 8×8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  <a:ea typeface="DejaVu Sans"/>
              </a:rPr>
              <a:t>Cells per block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: 2×2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5" name="TextBox 35"/>
          <p:cNvSpPr/>
          <p:nvPr/>
        </p:nvSpPr>
        <p:spPr>
          <a:xfrm>
            <a:off x="2989440" y="494784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Provides shape and edge information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16" name="Picture 11" descr="A pixelated cartoon of a cat&#10;&#10;Description automatically generated"/>
          <p:cNvPicPr/>
          <p:nvPr/>
        </p:nvPicPr>
        <p:blipFill>
          <a:blip r:embed="rId5"/>
          <a:stretch/>
        </p:blipFill>
        <p:spPr>
          <a:xfrm>
            <a:off x="8722080" y="606600"/>
            <a:ext cx="1079280" cy="107928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Rectangle 3"/>
          <p:cNvSpPr/>
          <p:nvPr/>
        </p:nvSpPr>
        <p:spPr>
          <a:xfrm>
            <a:off x="2220840" y="392040"/>
            <a:ext cx="9815040" cy="623196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8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455280" y="79200"/>
            <a:ext cx="6197760" cy="1054440"/>
          </a:xfrm>
          <a:prstGeom prst="rect">
            <a:avLst/>
          </a:prstGeom>
          <a:ln w="0">
            <a:noFill/>
          </a:ln>
        </p:spPr>
      </p:pic>
      <p:sp>
        <p:nvSpPr>
          <p:cNvPr id="319" name="TextBox 5"/>
          <p:cNvSpPr/>
          <p:nvPr/>
        </p:nvSpPr>
        <p:spPr>
          <a:xfrm>
            <a:off x="3701520" y="314280"/>
            <a:ext cx="57056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OCR A Extended"/>
                <a:ea typeface="DejaVu Sans"/>
              </a:rPr>
              <a:t>LBP &amp; Color Histograms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20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50812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321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80592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322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4940640"/>
            <a:ext cx="209160" cy="231840"/>
          </a:xfrm>
          <a:prstGeom prst="rect">
            <a:avLst/>
          </a:prstGeom>
          <a:ln w="0">
            <a:noFill/>
          </a:ln>
        </p:spPr>
      </p:pic>
      <p:sp>
        <p:nvSpPr>
          <p:cNvPr id="323" name="TextBox 33"/>
          <p:cNvSpPr/>
          <p:nvPr/>
        </p:nvSpPr>
        <p:spPr>
          <a:xfrm>
            <a:off x="2989440" y="2148120"/>
            <a:ext cx="904644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  <a:ea typeface="DejaVu Sans"/>
              </a:rPr>
              <a:t>LBP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: Computes local binary patterns for texture.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*Applied in LAB space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4" name="TextBox 34"/>
          <p:cNvSpPr/>
          <p:nvPr/>
        </p:nvSpPr>
        <p:spPr>
          <a:xfrm>
            <a:off x="2989440" y="356832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  <a:ea typeface="DejaVu Sans"/>
              </a:rPr>
              <a:t>Color Histograms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: Capture color distribution in HSV and LAB spaces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5" name="TextBox 35"/>
          <p:cNvSpPr/>
          <p:nvPr/>
        </p:nvSpPr>
        <p:spPr>
          <a:xfrm>
            <a:off x="2989440" y="485712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Combined features form a robust representation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26" name="Picture 11" descr="A pixelated green creature with red shoes and legs&#10;&#10;Description automatically generated"/>
          <p:cNvPicPr/>
          <p:nvPr/>
        </p:nvPicPr>
        <p:blipFill>
          <a:blip r:embed="rId5"/>
          <a:stretch/>
        </p:blipFill>
        <p:spPr>
          <a:xfrm>
            <a:off x="9654120" y="502920"/>
            <a:ext cx="1079280" cy="107928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Rectangle 3"/>
          <p:cNvSpPr/>
          <p:nvPr/>
        </p:nvSpPr>
        <p:spPr>
          <a:xfrm>
            <a:off x="2220840" y="392040"/>
            <a:ext cx="9815040" cy="623196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8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455280" y="79200"/>
            <a:ext cx="6197760" cy="1310760"/>
          </a:xfrm>
          <a:prstGeom prst="rect">
            <a:avLst/>
          </a:prstGeom>
          <a:ln w="0">
            <a:noFill/>
          </a:ln>
        </p:spPr>
      </p:pic>
      <p:sp>
        <p:nvSpPr>
          <p:cNvPr id="329" name="TextBox 5"/>
          <p:cNvSpPr/>
          <p:nvPr/>
        </p:nvSpPr>
        <p:spPr>
          <a:xfrm>
            <a:off x="3701520" y="257760"/>
            <a:ext cx="570564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OCR A Extended"/>
                <a:ea typeface="DejaVu Sans"/>
              </a:rPr>
              <a:t>Dimensionality Reduction (PCA)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30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50812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331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80592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332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5271480"/>
            <a:ext cx="209160" cy="231840"/>
          </a:xfrm>
          <a:prstGeom prst="rect">
            <a:avLst/>
          </a:prstGeom>
          <a:ln w="0">
            <a:noFill/>
          </a:ln>
        </p:spPr>
      </p:pic>
      <p:sp>
        <p:nvSpPr>
          <p:cNvPr id="333" name="TextBox 33"/>
          <p:cNvSpPr/>
          <p:nvPr/>
        </p:nvSpPr>
        <p:spPr>
          <a:xfrm>
            <a:off x="2989440" y="242424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Optional PCA step to reduce feature dimensionality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4" name="TextBox 34"/>
          <p:cNvSpPr/>
          <p:nvPr/>
        </p:nvSpPr>
        <p:spPr>
          <a:xfrm>
            <a:off x="2989440" y="372240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Helps speed up training and inference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5" name="TextBox 35"/>
          <p:cNvSpPr/>
          <p:nvPr/>
        </p:nvSpPr>
        <p:spPr>
          <a:xfrm>
            <a:off x="2989440" y="518760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Retains 95% of variance (dummy value; can be tuned)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36" name="Picture 13" descr="A pixel art of an owl&#10;&#10;Description automatically generated"/>
          <p:cNvPicPr/>
          <p:nvPr/>
        </p:nvPicPr>
        <p:blipFill>
          <a:blip r:embed="rId5"/>
          <a:stretch/>
        </p:blipFill>
        <p:spPr>
          <a:xfrm>
            <a:off x="9548280" y="757440"/>
            <a:ext cx="1079280" cy="107928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Rectangle 3"/>
          <p:cNvSpPr/>
          <p:nvPr/>
        </p:nvSpPr>
        <p:spPr>
          <a:xfrm>
            <a:off x="2220840" y="392040"/>
            <a:ext cx="9815040" cy="623196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8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604680" y="149400"/>
            <a:ext cx="5802120" cy="1140120"/>
          </a:xfrm>
          <a:prstGeom prst="rect">
            <a:avLst/>
          </a:prstGeom>
          <a:ln w="0">
            <a:noFill/>
          </a:ln>
        </p:spPr>
      </p:pic>
      <p:sp>
        <p:nvSpPr>
          <p:cNvPr id="339" name="TextBox 5"/>
          <p:cNvSpPr/>
          <p:nvPr/>
        </p:nvSpPr>
        <p:spPr>
          <a:xfrm>
            <a:off x="3653280" y="457920"/>
            <a:ext cx="57056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OCR A Extended"/>
                <a:ea typeface="DejaVu Sans"/>
              </a:rPr>
              <a:t>Image Segmentation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40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50812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341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80592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342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5271480"/>
            <a:ext cx="209160" cy="231840"/>
          </a:xfrm>
          <a:prstGeom prst="rect">
            <a:avLst/>
          </a:prstGeom>
          <a:ln w="0">
            <a:noFill/>
          </a:ln>
        </p:spPr>
      </p:pic>
      <p:sp>
        <p:nvSpPr>
          <p:cNvPr id="343" name="TextBox 33"/>
          <p:cNvSpPr/>
          <p:nvPr/>
        </p:nvSpPr>
        <p:spPr>
          <a:xfrm>
            <a:off x="2989440" y="242424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Uses a recursive tiling strategy to segment images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4" name="TextBox 34"/>
          <p:cNvSpPr/>
          <p:nvPr/>
        </p:nvSpPr>
        <p:spPr>
          <a:xfrm>
            <a:off x="2989440" y="356832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Splits images into candidate regions that might contain a Pokémon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5" name="TextBox 35"/>
          <p:cNvSpPr/>
          <p:nvPr/>
        </p:nvSpPr>
        <p:spPr>
          <a:xfrm>
            <a:off x="2989440" y="5033520"/>
            <a:ext cx="904644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Ensures that small regions and background are handled appropriately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46" name="Picture 11" descr="A pixel art of a reindeer&#10;&#10;Description automatically generated"/>
          <p:cNvPicPr/>
          <p:nvPr/>
        </p:nvPicPr>
        <p:blipFill>
          <a:blip r:embed="rId5"/>
          <a:stretch/>
        </p:blipFill>
        <p:spPr>
          <a:xfrm>
            <a:off x="9359280" y="705600"/>
            <a:ext cx="1269360" cy="126936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3"/>
          <p:cNvSpPr/>
          <p:nvPr/>
        </p:nvSpPr>
        <p:spPr>
          <a:xfrm>
            <a:off x="2220840" y="392040"/>
            <a:ext cx="9815040" cy="623196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8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604680" y="149400"/>
            <a:ext cx="6083640" cy="1391400"/>
          </a:xfrm>
          <a:prstGeom prst="rect">
            <a:avLst/>
          </a:prstGeom>
          <a:ln w="0">
            <a:noFill/>
          </a:ln>
        </p:spPr>
      </p:pic>
      <p:sp>
        <p:nvSpPr>
          <p:cNvPr id="349" name="TextBox 5"/>
          <p:cNvSpPr/>
          <p:nvPr/>
        </p:nvSpPr>
        <p:spPr>
          <a:xfrm>
            <a:off x="3794040" y="386280"/>
            <a:ext cx="570564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OCR A Extended"/>
                <a:ea typeface="DejaVu Sans"/>
              </a:rPr>
              <a:t>Binary Classification Pipeline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50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50812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351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80592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352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5271480"/>
            <a:ext cx="209160" cy="231840"/>
          </a:xfrm>
          <a:prstGeom prst="rect">
            <a:avLst/>
          </a:prstGeom>
          <a:ln w="0">
            <a:noFill/>
          </a:ln>
        </p:spPr>
      </p:pic>
      <p:sp>
        <p:nvSpPr>
          <p:cNvPr id="353" name="TextBox 33"/>
          <p:cNvSpPr/>
          <p:nvPr/>
        </p:nvSpPr>
        <p:spPr>
          <a:xfrm>
            <a:off x="2989440" y="242424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Determines whether an image contains any Pokémon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4" name="TextBox 34"/>
          <p:cNvSpPr/>
          <p:nvPr/>
        </p:nvSpPr>
        <p:spPr>
          <a:xfrm>
            <a:off x="2989440" y="372240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Uses engineered features and scaling (with optional PCA)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5" name="TextBox 35"/>
          <p:cNvSpPr/>
          <p:nvPr/>
        </p:nvSpPr>
        <p:spPr>
          <a:xfrm>
            <a:off x="2989440" y="518760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Hyperparameter tuning is performed (dummy scores later)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56" name="Picture 12" descr="A pixel art of a green dragon&#10;&#10;Description automatically generated"/>
          <p:cNvPicPr/>
          <p:nvPr/>
        </p:nvPicPr>
        <p:blipFill>
          <a:blip r:embed="rId5"/>
          <a:stretch/>
        </p:blipFill>
        <p:spPr>
          <a:xfrm>
            <a:off x="9689040" y="965520"/>
            <a:ext cx="1079280" cy="107928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 3"/>
          <p:cNvSpPr/>
          <p:nvPr/>
        </p:nvSpPr>
        <p:spPr>
          <a:xfrm>
            <a:off x="2220840" y="392040"/>
            <a:ext cx="9815040" cy="623196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8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604680" y="149400"/>
            <a:ext cx="6558480" cy="1391400"/>
          </a:xfrm>
          <a:prstGeom prst="rect">
            <a:avLst/>
          </a:prstGeom>
          <a:ln w="0">
            <a:noFill/>
          </a:ln>
        </p:spPr>
      </p:pic>
      <p:sp>
        <p:nvSpPr>
          <p:cNvPr id="359" name="TextBox 5"/>
          <p:cNvSpPr/>
          <p:nvPr/>
        </p:nvSpPr>
        <p:spPr>
          <a:xfrm>
            <a:off x="3989520" y="392040"/>
            <a:ext cx="578916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OCR A Extended"/>
                <a:ea typeface="DejaVu Sans"/>
              </a:rPr>
              <a:t>Multi-class Classification Pipeline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60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50812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361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80592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362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5271480"/>
            <a:ext cx="209160" cy="231840"/>
          </a:xfrm>
          <a:prstGeom prst="rect">
            <a:avLst/>
          </a:prstGeom>
          <a:ln w="0">
            <a:noFill/>
          </a:ln>
        </p:spPr>
      </p:pic>
      <p:sp>
        <p:nvSpPr>
          <p:cNvPr id="363" name="TextBox 33"/>
          <p:cNvSpPr/>
          <p:nvPr/>
        </p:nvSpPr>
        <p:spPr>
          <a:xfrm>
            <a:off x="2989440" y="242424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Classifies the specific Pokémon species if detected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4" name="TextBox 34"/>
          <p:cNvSpPr/>
          <p:nvPr/>
        </p:nvSpPr>
        <p:spPr>
          <a:xfrm>
            <a:off x="2989440" y="372240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Uses the same feature extraction and scaling pipeline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5" name="TextBox 35"/>
          <p:cNvSpPr/>
          <p:nvPr/>
        </p:nvSpPr>
        <p:spPr>
          <a:xfrm>
            <a:off x="2989440" y="503352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Multiple models (e.g. Random Forest, SVM, XGBoost) are evaluated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66" name="Picture 11" descr="A green dragon with red wings&#10;&#10;Description automatically generated"/>
          <p:cNvPicPr/>
          <p:nvPr/>
        </p:nvPicPr>
        <p:blipFill>
          <a:blip r:embed="rId5"/>
          <a:stretch/>
        </p:blipFill>
        <p:spPr>
          <a:xfrm>
            <a:off x="2161080" y="558720"/>
            <a:ext cx="1656000" cy="165600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"/>
          <p:cNvSpPr/>
          <p:nvPr/>
        </p:nvSpPr>
        <p:spPr>
          <a:xfrm>
            <a:off x="2220840" y="392040"/>
            <a:ext cx="9815040" cy="623196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8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604680" y="149400"/>
            <a:ext cx="6558480" cy="1391400"/>
          </a:xfrm>
          <a:prstGeom prst="rect">
            <a:avLst/>
          </a:prstGeom>
          <a:ln w="0">
            <a:noFill/>
          </a:ln>
        </p:spPr>
      </p:pic>
      <p:sp>
        <p:nvSpPr>
          <p:cNvPr id="369" name="TextBox 5"/>
          <p:cNvSpPr/>
          <p:nvPr/>
        </p:nvSpPr>
        <p:spPr>
          <a:xfrm>
            <a:off x="3989520" y="392040"/>
            <a:ext cx="578916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OCR A Extended"/>
                <a:ea typeface="DejaVu Sans"/>
              </a:rPr>
              <a:t>Hyperparameter Tuning Process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70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50812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371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80592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372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5271480"/>
            <a:ext cx="209160" cy="231840"/>
          </a:xfrm>
          <a:prstGeom prst="rect">
            <a:avLst/>
          </a:prstGeom>
          <a:ln w="0">
            <a:noFill/>
          </a:ln>
        </p:spPr>
      </p:pic>
      <p:sp>
        <p:nvSpPr>
          <p:cNvPr id="373" name="TextBox 33"/>
          <p:cNvSpPr/>
          <p:nvPr/>
        </p:nvSpPr>
        <p:spPr>
          <a:xfrm>
            <a:off x="2989440" y="242424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GridSearchCV is used for tuning classifier parameters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4" name="TextBox 34"/>
          <p:cNvSpPr/>
          <p:nvPr/>
        </p:nvSpPr>
        <p:spPr>
          <a:xfrm>
            <a:off x="2989440" y="372240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Cross-validation (3-fold) ensures robust performance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5" name="TextBox 35"/>
          <p:cNvSpPr/>
          <p:nvPr/>
        </p:nvSpPr>
        <p:spPr>
          <a:xfrm>
            <a:off x="2989440" y="503352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Separate grids are defined for binary and multi-class classifiers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76" name="Picture 13" descr="A pixel art of a bird&#10;&#10;Description automatically generated"/>
          <p:cNvPicPr/>
          <p:nvPr/>
        </p:nvPicPr>
        <p:blipFill>
          <a:blip r:embed="rId5"/>
          <a:stretch/>
        </p:blipFill>
        <p:spPr>
          <a:xfrm>
            <a:off x="10163880" y="1057680"/>
            <a:ext cx="966600" cy="96660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roup 39"/>
          <p:cNvGrpSpPr/>
          <p:nvPr/>
        </p:nvGrpSpPr>
        <p:grpSpPr>
          <a:xfrm>
            <a:off x="0" y="-1289160"/>
            <a:ext cx="12191400" cy="9435240"/>
            <a:chOff x="0" y="-1289160"/>
            <a:chExt cx="12191400" cy="9435240"/>
          </a:xfrm>
        </p:grpSpPr>
        <p:pic>
          <p:nvPicPr>
            <p:cNvPr id="378" name="Picture 2" descr="A video game screen with trees and grass&#10;&#10;Description automatically generated"/>
            <p:cNvPicPr/>
            <p:nvPr/>
          </p:nvPicPr>
          <p:blipFill>
            <a:blip r:embed="rId1"/>
            <a:stretch/>
          </p:blipFill>
          <p:spPr>
            <a:xfrm>
              <a:off x="0" y="-1289160"/>
              <a:ext cx="12191400" cy="943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9" name="Picture 7" descr="A purple and yellow cartoon character&#10;&#10;Description automatically generated"/>
            <p:cNvPicPr/>
            <p:nvPr/>
          </p:nvPicPr>
          <p:blipFill>
            <a:blip r:embed="rId2"/>
            <a:stretch/>
          </p:blipFill>
          <p:spPr>
            <a:xfrm>
              <a:off x="6638040" y="-828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0" name="Picture 9" descr="A pixel art of an owl&#10;&#10;Description automatically generated"/>
            <p:cNvPicPr/>
            <p:nvPr/>
          </p:nvPicPr>
          <p:blipFill>
            <a:blip r:embed="rId3"/>
            <a:stretch/>
          </p:blipFill>
          <p:spPr>
            <a:xfrm>
              <a:off x="1352880" y="234900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1" name="Picture 11" descr="A pixelated cartoon of a monster&#10;&#10;Description automatically generated"/>
            <p:cNvPicPr/>
            <p:nvPr/>
          </p:nvPicPr>
          <p:blipFill>
            <a:blip r:embed="rId4"/>
            <a:stretch/>
          </p:blipFill>
          <p:spPr>
            <a:xfrm>
              <a:off x="5128200" y="499860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2" name="Picture 13" descr="A pixelated image of a goat&#10;&#10;Description automatically generated"/>
            <p:cNvPicPr/>
            <p:nvPr/>
          </p:nvPicPr>
          <p:blipFill>
            <a:blip r:embed="rId5"/>
            <a:stretch/>
          </p:blipFill>
          <p:spPr>
            <a:xfrm>
              <a:off x="1845720" y="248400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3" name="Picture 15" descr="A pixelated cartoon of a cat&#10;&#10;Description automatically generated"/>
            <p:cNvPicPr/>
            <p:nvPr/>
          </p:nvPicPr>
          <p:blipFill>
            <a:blip r:embed="rId6"/>
            <a:stretch/>
          </p:blipFill>
          <p:spPr>
            <a:xfrm>
              <a:off x="4640760" y="222120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4" name="Picture 17" descr="A pixel art of a robot&#10;&#10;Description automatically generated"/>
            <p:cNvPicPr/>
            <p:nvPr/>
          </p:nvPicPr>
          <p:blipFill>
            <a:blip r:embed="rId7"/>
            <a:stretch/>
          </p:blipFill>
          <p:spPr>
            <a:xfrm>
              <a:off x="7178040" y="222120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5" name="Picture 19" descr="A pixelated animal with a black background&#10;&#10;Description automatically generated"/>
            <p:cNvPicPr/>
            <p:nvPr/>
          </p:nvPicPr>
          <p:blipFill>
            <a:blip r:embed="rId8"/>
            <a:stretch/>
          </p:blipFill>
          <p:spPr>
            <a:xfrm>
              <a:off x="2406240" y="477576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6" name="Picture 21" descr="A pixel art of a robot&#10;&#10;Description automatically generated"/>
            <p:cNvPicPr/>
            <p:nvPr/>
          </p:nvPicPr>
          <p:blipFill>
            <a:blip r:embed="rId9"/>
            <a:stretch/>
          </p:blipFill>
          <p:spPr>
            <a:xfrm>
              <a:off x="9145080" y="242748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7" name="Picture 23" descr="A pixel art of a bird&#10;&#10;Description automatically generated"/>
            <p:cNvPicPr/>
            <p:nvPr/>
          </p:nvPicPr>
          <p:blipFill>
            <a:blip r:embed="rId10"/>
            <a:stretch/>
          </p:blipFill>
          <p:spPr>
            <a:xfrm>
              <a:off x="9112320" y="527292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8" name="Picture 25" descr="A pixel art of a green dragon&#10;&#10;Description automatically generated"/>
            <p:cNvPicPr/>
            <p:nvPr/>
          </p:nvPicPr>
          <p:blipFill>
            <a:blip r:embed="rId11"/>
            <a:stretch/>
          </p:blipFill>
          <p:spPr>
            <a:xfrm>
              <a:off x="9484200" y="49068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9" name="Picture 27" descr="A pixel art of a yellow monster&#10;&#10;Description automatically generated"/>
            <p:cNvPicPr/>
            <p:nvPr/>
          </p:nvPicPr>
          <p:blipFill>
            <a:blip r:embed="rId12"/>
            <a:stretch/>
          </p:blipFill>
          <p:spPr>
            <a:xfrm>
              <a:off x="5763600" y="335772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0" name="TextBox 31"/>
            <p:cNvSpPr/>
            <p:nvPr/>
          </p:nvSpPr>
          <p:spPr>
            <a:xfrm>
              <a:off x="2815560" y="5681880"/>
              <a:ext cx="183960" cy="707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TextBox 36"/>
            <p:cNvSpPr/>
            <p:nvPr/>
          </p:nvSpPr>
          <p:spPr>
            <a:xfrm>
              <a:off x="9119880" y="6108480"/>
              <a:ext cx="1081800" cy="707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92" name="Picture 6" descr="Pokemon Yellow Part #34 - Speed Run Strats - 151 Speed Run - Part 1"/>
          <p:cNvPicPr/>
          <p:nvPr/>
        </p:nvPicPr>
        <p:blipFill>
          <a:blip r:embed="rId13"/>
          <a:srcRect l="0" t="28219" r="0" b="0"/>
          <a:stretch/>
        </p:blipFill>
        <p:spPr>
          <a:xfrm>
            <a:off x="3178800" y="8344080"/>
            <a:ext cx="6304680" cy="4073040"/>
          </a:xfrm>
          <a:prstGeom prst="rect">
            <a:avLst/>
          </a:prstGeom>
          <a:ln cap="sq" w="88900">
            <a:solidFill>
              <a:srgbClr val="000000"/>
            </a:solidFill>
            <a:miter/>
          </a:ln>
          <a:effectLst>
            <a:innerShdw blurRad="76200">
              <a:srgbClr val="000000"/>
            </a:inn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" dur="indefinite" restart="never" nodeType="tmRoot">
          <p:childTnLst>
            <p:seq>
              <p:cTn id="49" dur="indefinite" nodeType="mainSeq"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with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7616 L 0 0 E">
                                      <p:cBhvr>
                                        <p:cTn id="53" dur="2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8" dur="indefinite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nodeType="with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007 2.59259E-006 L -0.00976 -1.05232 E">
                                      <p:cBhvr>
                                        <p:cTn id="60" dur="2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Rectangle 3"/>
          <p:cNvSpPr/>
          <p:nvPr/>
        </p:nvSpPr>
        <p:spPr>
          <a:xfrm>
            <a:off x="2220840" y="392040"/>
            <a:ext cx="9815040" cy="623196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4" name="Picture 18" descr="Poke Ball | Pokémon Fano Wiki | Fandom"/>
          <p:cNvPicPr/>
          <p:nvPr/>
        </p:nvPicPr>
        <p:blipFill>
          <a:blip r:embed="rId1"/>
          <a:stretch/>
        </p:blipFill>
        <p:spPr>
          <a:xfrm>
            <a:off x="2510640" y="231660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395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361440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396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5331960"/>
            <a:ext cx="209160" cy="231840"/>
          </a:xfrm>
          <a:prstGeom prst="rect">
            <a:avLst/>
          </a:prstGeom>
          <a:ln w="0">
            <a:noFill/>
          </a:ln>
        </p:spPr>
      </p:pic>
      <p:sp>
        <p:nvSpPr>
          <p:cNvPr id="397" name="TextBox 33"/>
          <p:cNvSpPr/>
          <p:nvPr/>
        </p:nvSpPr>
        <p:spPr>
          <a:xfrm>
            <a:off x="2989440" y="223272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  <a:ea typeface="DejaVu Sans"/>
              </a:rPr>
              <a:t>Model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: Random Forest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8" name="TextBox 34"/>
          <p:cNvSpPr/>
          <p:nvPr/>
        </p:nvSpPr>
        <p:spPr>
          <a:xfrm>
            <a:off x="2971800" y="3328920"/>
            <a:ext cx="9046440" cy="19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  <a:ea typeface="DejaVu Sans"/>
              </a:rPr>
              <a:t>Best Parameters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: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n estimators = 500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max depth = 10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max features = sqrt 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min samples leaf = 1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Min samples split =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9" name="TextBox 35"/>
          <p:cNvSpPr/>
          <p:nvPr/>
        </p:nvSpPr>
        <p:spPr>
          <a:xfrm>
            <a:off x="2989440" y="524808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  <a:ea typeface="DejaVu Sans"/>
              </a:rPr>
              <a:t>Validation Accuracy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: 93%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00" name="Picture 12" descr="Editing Pokemon Text Box - Free online pixel art drawing tool - Pixilart"/>
          <p:cNvPicPr/>
          <p:nvPr/>
        </p:nvPicPr>
        <p:blipFill>
          <a:blip r:embed="rId4"/>
          <a:srcRect l="0" t="49685" r="0" b="0"/>
          <a:stretch/>
        </p:blipFill>
        <p:spPr>
          <a:xfrm>
            <a:off x="3697560" y="131400"/>
            <a:ext cx="4988880" cy="1054440"/>
          </a:xfrm>
          <a:prstGeom prst="rect">
            <a:avLst/>
          </a:prstGeom>
          <a:ln w="0">
            <a:noFill/>
          </a:ln>
        </p:spPr>
      </p:pic>
      <p:sp>
        <p:nvSpPr>
          <p:cNvPr id="401" name="TextBox 12"/>
          <p:cNvSpPr/>
          <p:nvPr/>
        </p:nvSpPr>
        <p:spPr>
          <a:xfrm>
            <a:off x="3886920" y="343440"/>
            <a:ext cx="44211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OCR A Extended"/>
                <a:ea typeface="DejaVu Sans"/>
              </a:rPr>
              <a:t>Binary Classifier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02" name="Picture 14" descr="A pixelated cartoon of a dog&#10;&#10;Description automatically generated"/>
          <p:cNvPicPr/>
          <p:nvPr/>
        </p:nvPicPr>
        <p:blipFill>
          <a:blip r:embed="rId5"/>
          <a:stretch/>
        </p:blipFill>
        <p:spPr>
          <a:xfrm>
            <a:off x="8763120" y="640080"/>
            <a:ext cx="1327320" cy="132732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Rectangle 3"/>
          <p:cNvSpPr/>
          <p:nvPr/>
        </p:nvSpPr>
        <p:spPr>
          <a:xfrm>
            <a:off x="2071800" y="392040"/>
            <a:ext cx="9815040" cy="623196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4" name="Picture 18" descr="Poke Ball | Pokémon Fano Wiki | Fandom"/>
          <p:cNvPicPr/>
          <p:nvPr/>
        </p:nvPicPr>
        <p:blipFill>
          <a:blip r:embed="rId1"/>
          <a:stretch/>
        </p:blipFill>
        <p:spPr>
          <a:xfrm>
            <a:off x="2510640" y="238752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405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339336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406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5483160"/>
            <a:ext cx="209160" cy="231840"/>
          </a:xfrm>
          <a:prstGeom prst="rect">
            <a:avLst/>
          </a:prstGeom>
          <a:ln w="0">
            <a:noFill/>
          </a:ln>
        </p:spPr>
      </p:pic>
      <p:sp>
        <p:nvSpPr>
          <p:cNvPr id="407" name="TextBox 33"/>
          <p:cNvSpPr/>
          <p:nvPr/>
        </p:nvSpPr>
        <p:spPr>
          <a:xfrm>
            <a:off x="2989440" y="230400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  <a:ea typeface="DejaVu Sans"/>
              </a:rPr>
              <a:t>Model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: Random Forest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8" name="TextBox 34"/>
          <p:cNvSpPr/>
          <p:nvPr/>
        </p:nvSpPr>
        <p:spPr>
          <a:xfrm>
            <a:off x="2989440" y="3287160"/>
            <a:ext cx="9046440" cy="19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  <a:ea typeface="DejaVu Sans"/>
              </a:rPr>
              <a:t>Best Parameters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n estimators = 500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max depth = 20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max features = sqrt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min samples leaf = 2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Min samples split =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9" name="TextBox 35"/>
          <p:cNvSpPr/>
          <p:nvPr/>
        </p:nvSpPr>
        <p:spPr>
          <a:xfrm>
            <a:off x="2989440" y="539928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  <a:ea typeface="DejaVu Sans"/>
              </a:rPr>
              <a:t>Validation Accuracy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: 75%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10" name="Picture 12" descr="Editing Pokemon Text Box - Free online pixel art drawing tool - Pixilart"/>
          <p:cNvPicPr/>
          <p:nvPr/>
        </p:nvPicPr>
        <p:blipFill>
          <a:blip r:embed="rId4"/>
          <a:srcRect l="0" t="49685" r="0" b="0"/>
          <a:stretch/>
        </p:blipFill>
        <p:spPr>
          <a:xfrm>
            <a:off x="3697560" y="131400"/>
            <a:ext cx="4988880" cy="1287360"/>
          </a:xfrm>
          <a:prstGeom prst="rect">
            <a:avLst/>
          </a:prstGeom>
          <a:ln w="0">
            <a:noFill/>
          </a:ln>
        </p:spPr>
      </p:pic>
      <p:sp>
        <p:nvSpPr>
          <p:cNvPr id="411" name="TextBox 12"/>
          <p:cNvSpPr/>
          <p:nvPr/>
        </p:nvSpPr>
        <p:spPr>
          <a:xfrm>
            <a:off x="4177800" y="235080"/>
            <a:ext cx="402876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OCR A Extended"/>
                <a:ea typeface="DejaVu Sans"/>
              </a:rPr>
              <a:t>Multi-class Classifier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12" name="Picture 13" descr="A pixel art of a cartoon animal&#10;&#10;Description automatically generated"/>
          <p:cNvPicPr/>
          <p:nvPr/>
        </p:nvPicPr>
        <p:blipFill>
          <a:blip r:embed="rId5"/>
          <a:stretch/>
        </p:blipFill>
        <p:spPr>
          <a:xfrm>
            <a:off x="8586000" y="663120"/>
            <a:ext cx="1297440" cy="129744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oup 22"/>
          <p:cNvGrpSpPr/>
          <p:nvPr/>
        </p:nvGrpSpPr>
        <p:grpSpPr>
          <a:xfrm>
            <a:off x="2507400" y="2353680"/>
            <a:ext cx="4480200" cy="1544760"/>
            <a:chOff x="2507400" y="2353680"/>
            <a:chExt cx="4480200" cy="1544760"/>
          </a:xfrm>
        </p:grpSpPr>
        <p:pic>
          <p:nvPicPr>
            <p:cNvPr id="210" name="Picture 23" descr=""/>
            <p:cNvPicPr/>
            <p:nvPr/>
          </p:nvPicPr>
          <p:blipFill>
            <a:blip r:embed="rId1"/>
            <a:stretch/>
          </p:blipFill>
          <p:spPr>
            <a:xfrm>
              <a:off x="2624040" y="2353680"/>
              <a:ext cx="4363560" cy="1544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1" name="TextBox 24"/>
            <p:cNvSpPr/>
            <p:nvPr/>
          </p:nvSpPr>
          <p:spPr>
            <a:xfrm>
              <a:off x="4579920" y="2541600"/>
              <a:ext cx="169848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3200" spc="-1" strike="noStrike">
                  <a:solidFill>
                    <a:srgbClr val="ffffff"/>
                  </a:solidFill>
                  <a:latin typeface="OCR A Extended"/>
                  <a:ea typeface="DejaVu Sans"/>
                </a:rPr>
                <a:t>Giannis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12" name="TextBox 25"/>
            <p:cNvSpPr/>
            <p:nvPr/>
          </p:nvSpPr>
          <p:spPr>
            <a:xfrm>
              <a:off x="3252240" y="3284280"/>
              <a:ext cx="6307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2800" spc="-1" strike="noStrike">
                  <a:solidFill>
                    <a:srgbClr val="ffffff"/>
                  </a:solidFill>
                  <a:latin typeface="OCR A Extended"/>
                  <a:ea typeface="DejaVu Sans"/>
                </a:rPr>
                <a:t>15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13" name="TextBox 26"/>
            <p:cNvSpPr/>
            <p:nvPr/>
          </p:nvSpPr>
          <p:spPr>
            <a:xfrm>
              <a:off x="4903560" y="3345840"/>
              <a:ext cx="10569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r">
                <a:lnSpc>
                  <a:spcPct val="100000"/>
                </a:lnSpc>
                <a:buNone/>
              </a:pPr>
              <a:r>
                <a:rPr b="0" lang="en-GB" sz="2400" spc="-1" strike="noStrike">
                  <a:solidFill>
                    <a:srgbClr val="ffffff"/>
                  </a:solidFill>
                  <a:latin typeface="OCR A Extended"/>
                  <a:ea typeface="DejaVu Sans"/>
                </a:rPr>
                <a:t>45/45</a:t>
              </a:r>
              <a:endParaRPr b="0" lang="en-US" sz="2400" spc="-1" strike="noStrike">
                <a:latin typeface="Arial"/>
              </a:endParaRPr>
            </a:p>
          </p:txBody>
        </p:sp>
        <p:pic>
          <p:nvPicPr>
            <p:cNvPr id="214" name="Picture 27" descr=""/>
            <p:cNvPicPr/>
            <p:nvPr/>
          </p:nvPicPr>
          <p:blipFill>
            <a:blip r:embed="rId2"/>
            <a:stretch/>
          </p:blipFill>
          <p:spPr>
            <a:xfrm>
              <a:off x="2507400" y="2424960"/>
              <a:ext cx="1841400" cy="9201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920240" y="5971320"/>
            <a:ext cx="5771160" cy="645480"/>
          </a:xfrm>
          <a:prstGeom prst="rect">
            <a:avLst/>
          </a:prstGeom>
          <a:noFill/>
          <a:ln w="0">
            <a:noFill/>
          </a:ln>
          <a:effectLst>
            <a:outerShdw dist="62621" dir="2700000" blurRad="0" rotWithShape="0">
              <a:srgbClr val="000000">
                <a:alpha val="15000"/>
              </a:srgbClr>
            </a:outerShdw>
          </a:effectLst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4000" spc="-1" strike="noStrike">
                <a:solidFill>
                  <a:srgbClr val="595959"/>
                </a:solidFill>
                <a:latin typeface="OCR A Extended"/>
              </a:rPr>
              <a:t>Presenters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16" name="Group 28"/>
          <p:cNvGrpSpPr/>
          <p:nvPr/>
        </p:nvGrpSpPr>
        <p:grpSpPr>
          <a:xfrm>
            <a:off x="7212240" y="2353680"/>
            <a:ext cx="4437000" cy="1544760"/>
            <a:chOff x="7212240" y="2353680"/>
            <a:chExt cx="4437000" cy="1544760"/>
          </a:xfrm>
        </p:grpSpPr>
        <p:pic>
          <p:nvPicPr>
            <p:cNvPr id="217" name="Picture 29" descr=""/>
            <p:cNvPicPr/>
            <p:nvPr/>
          </p:nvPicPr>
          <p:blipFill>
            <a:blip r:embed="rId3"/>
            <a:stretch/>
          </p:blipFill>
          <p:spPr>
            <a:xfrm>
              <a:off x="7285680" y="2353680"/>
              <a:ext cx="4363560" cy="1544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8" name="TextBox 30"/>
            <p:cNvSpPr/>
            <p:nvPr/>
          </p:nvSpPr>
          <p:spPr>
            <a:xfrm>
              <a:off x="9268200" y="2516400"/>
              <a:ext cx="164232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3200" spc="-1" strike="noStrike">
                  <a:solidFill>
                    <a:srgbClr val="ffffff"/>
                  </a:solidFill>
                  <a:latin typeface="OCR A Extended"/>
                  <a:ea typeface="DejaVu Sans"/>
                </a:rPr>
                <a:t>Nikolas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19" name="TextBox 31"/>
            <p:cNvSpPr/>
            <p:nvPr/>
          </p:nvSpPr>
          <p:spPr>
            <a:xfrm>
              <a:off x="7900920" y="3292560"/>
              <a:ext cx="6307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2800" spc="-1" strike="noStrike">
                  <a:solidFill>
                    <a:srgbClr val="ffffff"/>
                  </a:solidFill>
                  <a:latin typeface="OCR A Extended"/>
                  <a:ea typeface="DejaVu Sans"/>
                </a:rPr>
                <a:t>15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20" name="TextBox 32"/>
            <p:cNvSpPr/>
            <p:nvPr/>
          </p:nvSpPr>
          <p:spPr>
            <a:xfrm>
              <a:off x="9677880" y="3323160"/>
              <a:ext cx="10569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r">
                <a:lnSpc>
                  <a:spcPct val="100000"/>
                </a:lnSpc>
                <a:buNone/>
              </a:pPr>
              <a:r>
                <a:rPr b="0" lang="en-GB" sz="2400" spc="-1" strike="noStrike">
                  <a:solidFill>
                    <a:srgbClr val="ffffff"/>
                  </a:solidFill>
                  <a:latin typeface="OCR A Extended"/>
                  <a:ea typeface="DejaVu Sans"/>
                </a:rPr>
                <a:t>45/45</a:t>
              </a:r>
              <a:endParaRPr b="0" lang="en-US" sz="2400" spc="-1" strike="noStrike">
                <a:latin typeface="Arial"/>
              </a:endParaRPr>
            </a:p>
          </p:txBody>
        </p:sp>
        <p:pic>
          <p:nvPicPr>
            <p:cNvPr id="221" name="Picture 33" descr=""/>
            <p:cNvPicPr/>
            <p:nvPr/>
          </p:nvPicPr>
          <p:blipFill>
            <a:blip r:embed="rId4"/>
            <a:stretch/>
          </p:blipFill>
          <p:spPr>
            <a:xfrm>
              <a:off x="7212240" y="2424960"/>
              <a:ext cx="1841400" cy="920160"/>
            </a:xfrm>
            <a:prstGeom prst="rect">
              <a:avLst/>
            </a:prstGeom>
            <a:ln w="0">
              <a:noFill/>
            </a:ln>
          </p:spPr>
        </p:pic>
      </p:grpSp>
    </p:spTree>
  </p:cSld>
  <p:transition spd="slow">
    <p:fade thruBlk="true"/>
  </p:transition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ectangle 3"/>
          <p:cNvSpPr/>
          <p:nvPr/>
        </p:nvSpPr>
        <p:spPr>
          <a:xfrm>
            <a:off x="2220840" y="392040"/>
            <a:ext cx="9815040" cy="623196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4" name="Picture 18" descr="Poke Ball | Pokémon Fano Wiki | Fandom"/>
          <p:cNvPicPr/>
          <p:nvPr/>
        </p:nvPicPr>
        <p:blipFill>
          <a:blip r:embed="rId1"/>
          <a:stretch/>
        </p:blipFill>
        <p:spPr>
          <a:xfrm>
            <a:off x="2510640" y="253584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415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4582440"/>
            <a:ext cx="209160" cy="231840"/>
          </a:xfrm>
          <a:prstGeom prst="rect">
            <a:avLst/>
          </a:prstGeom>
          <a:ln w="0">
            <a:noFill/>
          </a:ln>
        </p:spPr>
      </p:pic>
      <p:sp>
        <p:nvSpPr>
          <p:cNvPr id="416" name="TextBox 33"/>
          <p:cNvSpPr/>
          <p:nvPr/>
        </p:nvSpPr>
        <p:spPr>
          <a:xfrm>
            <a:off x="2989440" y="2451960"/>
            <a:ext cx="9046440" cy="16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  <a:ea typeface="DejaVu Sans"/>
              </a:rPr>
              <a:t>Binary Classification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: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Accuracy: 85%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Precision: 90%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Recall: 80%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F1-Score: 85%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7" name="TextBox 34"/>
          <p:cNvSpPr/>
          <p:nvPr/>
        </p:nvSpPr>
        <p:spPr>
          <a:xfrm>
            <a:off x="2989440" y="4476600"/>
            <a:ext cx="904644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  <a:ea typeface="DejaVu Sans"/>
              </a:rPr>
              <a:t>Multi-class Classification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: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Overall Accuracy: 75%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Macro F1-Score: 74%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18" name="Picture 12" descr="Editing Pokemon Text Box - Free online pixel art drawing tool - Pixilart"/>
          <p:cNvPicPr/>
          <p:nvPr/>
        </p:nvPicPr>
        <p:blipFill>
          <a:blip r:embed="rId3"/>
          <a:srcRect l="0" t="49685" r="0" b="0"/>
          <a:stretch/>
        </p:blipFill>
        <p:spPr>
          <a:xfrm>
            <a:off x="3697560" y="131400"/>
            <a:ext cx="4988880" cy="1287360"/>
          </a:xfrm>
          <a:prstGeom prst="rect">
            <a:avLst/>
          </a:prstGeom>
          <a:ln w="0">
            <a:noFill/>
          </a:ln>
        </p:spPr>
      </p:pic>
      <p:sp>
        <p:nvSpPr>
          <p:cNvPr id="419" name="TextBox 12"/>
          <p:cNvSpPr/>
          <p:nvPr/>
        </p:nvSpPr>
        <p:spPr>
          <a:xfrm>
            <a:off x="4177800" y="235080"/>
            <a:ext cx="402876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OCR A Extended"/>
                <a:ea typeface="DejaVu Sans"/>
              </a:rPr>
              <a:t>Evaluation Metrics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20" name="Picture 14" descr="A pixelated cartoon of an owl&#10;&#10;Description automatically generated"/>
          <p:cNvPicPr/>
          <p:nvPr/>
        </p:nvPicPr>
        <p:blipFill>
          <a:blip r:embed="rId4"/>
          <a:stretch/>
        </p:blipFill>
        <p:spPr>
          <a:xfrm>
            <a:off x="8687160" y="732960"/>
            <a:ext cx="1269360" cy="126936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 3"/>
          <p:cNvSpPr/>
          <p:nvPr/>
        </p:nvSpPr>
        <p:spPr>
          <a:xfrm>
            <a:off x="2220840" y="392040"/>
            <a:ext cx="9815040" cy="623196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2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604680" y="149400"/>
            <a:ext cx="6558480" cy="1391400"/>
          </a:xfrm>
          <a:prstGeom prst="rect">
            <a:avLst/>
          </a:prstGeom>
          <a:ln w="0">
            <a:noFill/>
          </a:ln>
        </p:spPr>
      </p:pic>
      <p:sp>
        <p:nvSpPr>
          <p:cNvPr id="423" name="TextBox 5"/>
          <p:cNvSpPr/>
          <p:nvPr/>
        </p:nvSpPr>
        <p:spPr>
          <a:xfrm>
            <a:off x="3989520" y="583560"/>
            <a:ext cx="57891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OCR A Extended"/>
                <a:ea typeface="DejaVu Sans"/>
              </a:rPr>
              <a:t>Challenges &amp; Limitations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24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50812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425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37320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426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4471200"/>
            <a:ext cx="209160" cy="231840"/>
          </a:xfrm>
          <a:prstGeom prst="rect">
            <a:avLst/>
          </a:prstGeom>
          <a:ln w="0">
            <a:noFill/>
          </a:ln>
        </p:spPr>
      </p:pic>
      <p:sp>
        <p:nvSpPr>
          <p:cNvPr id="427" name="TextBox 33"/>
          <p:cNvSpPr/>
          <p:nvPr/>
        </p:nvSpPr>
        <p:spPr>
          <a:xfrm>
            <a:off x="2989440" y="242424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Features may not capture all fine-grained details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8" name="TextBox 34"/>
          <p:cNvSpPr/>
          <p:nvPr/>
        </p:nvSpPr>
        <p:spPr>
          <a:xfrm>
            <a:off x="2989440" y="328968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Memory and computational constraints on a laptop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9" name="TextBox 35"/>
          <p:cNvSpPr/>
          <p:nvPr/>
        </p:nvSpPr>
        <p:spPr>
          <a:xfrm>
            <a:off x="2989440" y="423324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Low confidence predictions and overlapping feature distributions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30" name="Picture 11" descr="A cartoon of a dragon&#10;&#10;Description automatically generated"/>
          <p:cNvPicPr/>
          <p:nvPr/>
        </p:nvPicPr>
        <p:blipFill>
          <a:blip r:embed="rId5"/>
          <a:stretch/>
        </p:blipFill>
        <p:spPr>
          <a:xfrm>
            <a:off x="9954000" y="543600"/>
            <a:ext cx="1740600" cy="1740600"/>
          </a:xfrm>
          <a:prstGeom prst="rect">
            <a:avLst/>
          </a:prstGeom>
          <a:ln w="0">
            <a:noFill/>
          </a:ln>
        </p:spPr>
      </p:pic>
      <p:pic>
        <p:nvPicPr>
          <p:cNvPr id="431" name="Picture 18" descr="Poke Ball | Pokémon Fano Wiki | Fandom"/>
          <p:cNvPicPr/>
          <p:nvPr/>
        </p:nvPicPr>
        <p:blipFill>
          <a:blip r:embed="rId6"/>
          <a:stretch/>
        </p:blipFill>
        <p:spPr>
          <a:xfrm>
            <a:off x="2510640" y="5590080"/>
            <a:ext cx="209160" cy="231840"/>
          </a:xfrm>
          <a:prstGeom prst="rect">
            <a:avLst/>
          </a:prstGeom>
          <a:ln w="0">
            <a:noFill/>
          </a:ln>
        </p:spPr>
      </p:pic>
      <p:sp>
        <p:nvSpPr>
          <p:cNvPr id="432" name="TextBox 14"/>
          <p:cNvSpPr/>
          <p:nvPr/>
        </p:nvSpPr>
        <p:spPr>
          <a:xfrm>
            <a:off x="2989440" y="550620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Limited dataset size and variability</a:t>
            </a:r>
            <a:endParaRPr b="0" lang="en-US" sz="2000" spc="-1" strike="noStrike">
              <a:latin typeface="Arial"/>
            </a:endParaRPr>
          </a:p>
        </p:txBody>
      </p:sp>
    </p:spTree>
  </p:cSld>
  <p:transition spd="slow">
    <p:fade thruBlk="true"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0"/>
          <p:cNvGrpSpPr/>
          <p:nvPr/>
        </p:nvGrpSpPr>
        <p:grpSpPr>
          <a:xfrm>
            <a:off x="0" y="-6085080"/>
            <a:ext cx="12191400" cy="12942360"/>
            <a:chOff x="0" y="-6085080"/>
            <a:chExt cx="12191400" cy="12942360"/>
          </a:xfrm>
        </p:grpSpPr>
        <p:pic>
          <p:nvPicPr>
            <p:cNvPr id="434" name="Picture 6" descr="A video game screen with trees and a river&#10;&#10;Description automatically generated"/>
            <p:cNvPicPr/>
            <p:nvPr/>
          </p:nvPicPr>
          <p:blipFill>
            <a:blip r:embed="rId1"/>
            <a:srcRect l="0" t="0" r="0" b="2195"/>
            <a:stretch/>
          </p:blipFill>
          <p:spPr>
            <a:xfrm>
              <a:off x="0" y="-6085080"/>
              <a:ext cx="12191400" cy="12942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5" name="Picture 9" descr="A pixelated cartoon of a tiger&#10;&#10;Description automatically generated"/>
            <p:cNvPicPr/>
            <p:nvPr/>
          </p:nvPicPr>
          <p:blipFill>
            <a:blip r:embed="rId2"/>
            <a:stretch/>
          </p:blipFill>
          <p:spPr>
            <a:xfrm>
              <a:off x="2286360" y="424116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6" name="Picture 11" descr="A pixelated cartoon of a cat&#10;&#10;Description automatically generated"/>
            <p:cNvPicPr/>
            <p:nvPr/>
          </p:nvPicPr>
          <p:blipFill>
            <a:blip r:embed="rId3"/>
            <a:stretch/>
          </p:blipFill>
          <p:spPr>
            <a:xfrm>
              <a:off x="9192600" y="135360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7" name="Picture 13" descr="A pixelated cartoon of a rabbit&#10;&#10;Description automatically generated"/>
            <p:cNvPicPr/>
            <p:nvPr/>
          </p:nvPicPr>
          <p:blipFill>
            <a:blip r:embed="rId4"/>
            <a:stretch/>
          </p:blipFill>
          <p:spPr>
            <a:xfrm>
              <a:off x="10152360" y="466740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8" name="Picture 15" descr="A pixelated image of a tiger&#10;&#10;Description automatically generated"/>
            <p:cNvPicPr/>
            <p:nvPr/>
          </p:nvPicPr>
          <p:blipFill>
            <a:blip r:embed="rId5"/>
            <a:stretch/>
          </p:blipFill>
          <p:spPr>
            <a:xfrm>
              <a:off x="8112600" y="356868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9" name="Picture 17" descr="A pixelated cartoon of a brown animal&#10;&#10;Description automatically generated"/>
            <p:cNvPicPr/>
            <p:nvPr/>
          </p:nvPicPr>
          <p:blipFill>
            <a:blip r:embed="rId6"/>
            <a:stretch/>
          </p:blipFill>
          <p:spPr>
            <a:xfrm>
              <a:off x="8777160" y="358740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0" name="Picture 19" descr="A pixel art of a dragon&#10;&#10;Description automatically generated"/>
            <p:cNvPicPr/>
            <p:nvPr/>
          </p:nvPicPr>
          <p:blipFill>
            <a:blip r:embed="rId7"/>
            <a:stretch/>
          </p:blipFill>
          <p:spPr>
            <a:xfrm>
              <a:off x="3934080" y="482508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1" name="Picture 21" descr="A pixelated image of a brown animal&#10;&#10;Description automatically generated"/>
            <p:cNvPicPr/>
            <p:nvPr/>
          </p:nvPicPr>
          <p:blipFill>
            <a:blip r:embed="rId8"/>
            <a:stretch/>
          </p:blipFill>
          <p:spPr>
            <a:xfrm>
              <a:off x="2122200" y="139608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2" name="Picture 23" descr="A pixelated video game character&#10;&#10;Description automatically generated"/>
            <p:cNvPicPr/>
            <p:nvPr/>
          </p:nvPicPr>
          <p:blipFill>
            <a:blip r:embed="rId9"/>
            <a:stretch/>
          </p:blipFill>
          <p:spPr>
            <a:xfrm>
              <a:off x="629640" y="201456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3" name="Picture 25" descr="A pixelated object with a black background&#10;&#10;Description automatically generated"/>
            <p:cNvPicPr/>
            <p:nvPr/>
          </p:nvPicPr>
          <p:blipFill>
            <a:blip r:embed="rId10"/>
            <a:stretch/>
          </p:blipFill>
          <p:spPr>
            <a:xfrm>
              <a:off x="4256640" y="255456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4" name="Picture 27" descr="A pixel art of a cartoon character&#10;&#10;Description automatically generated"/>
            <p:cNvPicPr/>
            <p:nvPr/>
          </p:nvPicPr>
          <p:blipFill>
            <a:blip r:embed="rId11"/>
            <a:stretch/>
          </p:blipFill>
          <p:spPr>
            <a:xfrm>
              <a:off x="6733440" y="219204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5" name="Picture 29" descr="A cartoon of a bug&#10;&#10;Description automatically generated"/>
            <p:cNvPicPr/>
            <p:nvPr/>
          </p:nvPicPr>
          <p:blipFill>
            <a:blip r:embed="rId12"/>
            <a:stretch/>
          </p:blipFill>
          <p:spPr>
            <a:xfrm>
              <a:off x="6345000" y="452520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46" name="TextBox 30"/>
            <p:cNvSpPr/>
            <p:nvPr/>
          </p:nvSpPr>
          <p:spPr>
            <a:xfrm>
              <a:off x="7180920" y="2948400"/>
              <a:ext cx="183960" cy="707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TextBox 31"/>
            <p:cNvSpPr/>
            <p:nvPr/>
          </p:nvSpPr>
          <p:spPr>
            <a:xfrm>
              <a:off x="6773400" y="5365080"/>
              <a:ext cx="183960" cy="707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TextBox 32"/>
            <p:cNvSpPr/>
            <p:nvPr/>
          </p:nvSpPr>
          <p:spPr>
            <a:xfrm>
              <a:off x="8934480" y="4497120"/>
              <a:ext cx="183960" cy="707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TextBox 33"/>
            <p:cNvSpPr/>
            <p:nvPr/>
          </p:nvSpPr>
          <p:spPr>
            <a:xfrm>
              <a:off x="9640440" y="2179800"/>
              <a:ext cx="183960" cy="707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TextBox 34"/>
            <p:cNvSpPr/>
            <p:nvPr/>
          </p:nvSpPr>
          <p:spPr>
            <a:xfrm>
              <a:off x="2551320" y="2206080"/>
              <a:ext cx="183960" cy="707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TextBox 35"/>
            <p:cNvSpPr/>
            <p:nvPr/>
          </p:nvSpPr>
          <p:spPr>
            <a:xfrm>
              <a:off x="1080000" y="2887560"/>
              <a:ext cx="183960" cy="707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TextBox 36"/>
            <p:cNvSpPr/>
            <p:nvPr/>
          </p:nvSpPr>
          <p:spPr>
            <a:xfrm>
              <a:off x="2734200" y="5141880"/>
              <a:ext cx="183960" cy="707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TextBox 37"/>
            <p:cNvSpPr/>
            <p:nvPr/>
          </p:nvSpPr>
          <p:spPr>
            <a:xfrm>
              <a:off x="4300560" y="5606640"/>
              <a:ext cx="183960" cy="707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TextBox 38"/>
            <p:cNvSpPr/>
            <p:nvPr/>
          </p:nvSpPr>
          <p:spPr>
            <a:xfrm>
              <a:off x="4703040" y="3400920"/>
              <a:ext cx="183960" cy="707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TextBox 39"/>
            <p:cNvSpPr/>
            <p:nvPr/>
          </p:nvSpPr>
          <p:spPr>
            <a:xfrm>
              <a:off x="10599840" y="5504400"/>
              <a:ext cx="183960" cy="707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56" name="Picture 4" descr="https://lparchive.org/Pokemon-Yellow/Update%2034/18-PokemonYellow27.png"/>
          <p:cNvPicPr/>
          <p:nvPr/>
        </p:nvPicPr>
        <p:blipFill>
          <a:blip r:embed="rId13"/>
          <a:stretch/>
        </p:blipFill>
        <p:spPr>
          <a:xfrm>
            <a:off x="3700440" y="6908400"/>
            <a:ext cx="5753520" cy="517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with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88056 L 0 6.93889E-018 E">
                                      <p:cBhvr>
                                        <p:cTn id="66" dur="5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1" dur="indefinite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006 -3.7037E-006 L -0.01041 -0.90787 E">
                                      <p:cBhvr>
                                        <p:cTn id="75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Rectangle 3"/>
          <p:cNvSpPr/>
          <p:nvPr/>
        </p:nvSpPr>
        <p:spPr>
          <a:xfrm>
            <a:off x="2220840" y="392040"/>
            <a:ext cx="9815040" cy="623196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8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604680" y="149400"/>
            <a:ext cx="4816800" cy="1391400"/>
          </a:xfrm>
          <a:prstGeom prst="rect">
            <a:avLst/>
          </a:prstGeom>
          <a:ln w="0">
            <a:noFill/>
          </a:ln>
        </p:spPr>
      </p:pic>
      <p:sp>
        <p:nvSpPr>
          <p:cNvPr id="459" name="TextBox 5"/>
          <p:cNvSpPr/>
          <p:nvPr/>
        </p:nvSpPr>
        <p:spPr>
          <a:xfrm>
            <a:off x="3989520" y="583560"/>
            <a:ext cx="40564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OCR A Extended"/>
                <a:ea typeface="DejaVu Sans"/>
              </a:rPr>
              <a:t>Future Work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60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85660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461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83796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462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4819320"/>
            <a:ext cx="209160" cy="231840"/>
          </a:xfrm>
          <a:prstGeom prst="rect">
            <a:avLst/>
          </a:prstGeom>
          <a:ln w="0">
            <a:noFill/>
          </a:ln>
        </p:spPr>
      </p:pic>
      <p:sp>
        <p:nvSpPr>
          <p:cNvPr id="463" name="TextBox 33"/>
          <p:cNvSpPr/>
          <p:nvPr/>
        </p:nvSpPr>
        <p:spPr>
          <a:xfrm>
            <a:off x="2989440" y="277272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Experiment with additional or dense features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4" name="TextBox 34"/>
          <p:cNvSpPr/>
          <p:nvPr/>
        </p:nvSpPr>
        <p:spPr>
          <a:xfrm>
            <a:off x="2989440" y="375408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Enhance data augmentation and segmentation methods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5" name="TextBox 35"/>
          <p:cNvSpPr/>
          <p:nvPr/>
        </p:nvSpPr>
        <p:spPr>
          <a:xfrm>
            <a:off x="2989440" y="473616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Explore hybrid approaches using pretrained deep features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66" name="Picture 13" descr="A cartoon of a bull&#10;&#10;Description automatically generated"/>
          <p:cNvPicPr/>
          <p:nvPr/>
        </p:nvPicPr>
        <p:blipFill>
          <a:blip r:embed="rId5"/>
          <a:stretch/>
        </p:blipFill>
        <p:spPr>
          <a:xfrm>
            <a:off x="8422560" y="561600"/>
            <a:ext cx="1522800" cy="152280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Rectangle 3"/>
          <p:cNvSpPr/>
          <p:nvPr/>
        </p:nvSpPr>
        <p:spPr>
          <a:xfrm>
            <a:off x="2220840" y="392040"/>
            <a:ext cx="9815040" cy="623196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8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604680" y="149400"/>
            <a:ext cx="4816800" cy="1391400"/>
          </a:xfrm>
          <a:prstGeom prst="rect">
            <a:avLst/>
          </a:prstGeom>
          <a:ln w="0">
            <a:noFill/>
          </a:ln>
        </p:spPr>
      </p:pic>
      <p:sp>
        <p:nvSpPr>
          <p:cNvPr id="469" name="TextBox 5"/>
          <p:cNvSpPr/>
          <p:nvPr/>
        </p:nvSpPr>
        <p:spPr>
          <a:xfrm>
            <a:off x="3989520" y="583560"/>
            <a:ext cx="40564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OCR A Extended"/>
                <a:ea typeface="DejaVu Sans"/>
              </a:rPr>
              <a:t>Conclusion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70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99592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471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977280"/>
            <a:ext cx="209160" cy="231840"/>
          </a:xfrm>
          <a:prstGeom prst="rect">
            <a:avLst/>
          </a:prstGeom>
          <a:ln w="0">
            <a:noFill/>
          </a:ln>
        </p:spPr>
      </p:pic>
      <p:pic>
        <p:nvPicPr>
          <p:cNvPr id="472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4958640"/>
            <a:ext cx="209160" cy="231840"/>
          </a:xfrm>
          <a:prstGeom prst="rect">
            <a:avLst/>
          </a:prstGeom>
          <a:ln w="0">
            <a:noFill/>
          </a:ln>
        </p:spPr>
      </p:pic>
      <p:sp>
        <p:nvSpPr>
          <p:cNvPr id="473" name="TextBox 33"/>
          <p:cNvSpPr/>
          <p:nvPr/>
        </p:nvSpPr>
        <p:spPr>
          <a:xfrm>
            <a:off x="2989440" y="2752560"/>
            <a:ext cx="904644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The project demonstrates a modular pipeline for Pokémon recognition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4" name="TextBox 34"/>
          <p:cNvSpPr/>
          <p:nvPr/>
        </p:nvSpPr>
        <p:spPr>
          <a:xfrm>
            <a:off x="2989440" y="389340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Trade-offs exist between complexity and performance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5" name="TextBox 35"/>
          <p:cNvSpPr/>
          <p:nvPr/>
        </p:nvSpPr>
        <p:spPr>
          <a:xfrm>
            <a:off x="2989440" y="4721040"/>
            <a:ext cx="9046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  <a:ea typeface="DejaVu Sans"/>
              </a:rPr>
              <a:t>Further tuning and alternative approaches may improve results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76" name="Picture 11" descr="A cartoon animal with a black background&#10;&#10;Description automatically generated"/>
          <p:cNvPicPr/>
          <p:nvPr/>
        </p:nvPicPr>
        <p:blipFill>
          <a:blip r:embed="rId5"/>
          <a:stretch/>
        </p:blipFill>
        <p:spPr>
          <a:xfrm>
            <a:off x="8203320" y="583560"/>
            <a:ext cx="1970640" cy="197064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411120" y="5367600"/>
            <a:ext cx="4865400" cy="884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70000"/>
              </a:lnSpc>
              <a:buNone/>
            </a:pPr>
            <a:r>
              <a:rPr b="0" lang="en-GB" sz="4000" spc="-1" strike="noStrike">
                <a:solidFill>
                  <a:srgbClr val="e7e6e6"/>
                </a:solidFill>
                <a:latin typeface="OCR A Extended"/>
              </a:rPr>
              <a:t>Which model to pick?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78" name="Picture 26" descr="A purple monster with sharp teeth&#10;&#10;Description automatically generated"/>
          <p:cNvPicPr/>
          <p:nvPr/>
        </p:nvPicPr>
        <p:blipFill>
          <a:blip r:embed="rId1"/>
          <a:stretch/>
        </p:blipFill>
        <p:spPr>
          <a:xfrm>
            <a:off x="2147760" y="2013480"/>
            <a:ext cx="3258000" cy="3258000"/>
          </a:xfrm>
          <a:prstGeom prst="rect">
            <a:avLst/>
          </a:prstGeom>
          <a:ln w="0">
            <a:noFill/>
          </a:ln>
        </p:spPr>
      </p:pic>
      <p:pic>
        <p:nvPicPr>
          <p:cNvPr id="479" name="Picture 28" descr="A pixel art of a purple monster&#10;&#10;Description automatically generated"/>
          <p:cNvPicPr/>
          <p:nvPr/>
        </p:nvPicPr>
        <p:blipFill>
          <a:blip r:embed="rId2"/>
          <a:stretch/>
        </p:blipFill>
        <p:spPr>
          <a:xfrm>
            <a:off x="6890040" y="49320"/>
            <a:ext cx="3258000" cy="3258000"/>
          </a:xfrm>
          <a:prstGeom prst="rect">
            <a:avLst/>
          </a:prstGeom>
          <a:ln w="0">
            <a:noFill/>
          </a:ln>
        </p:spPr>
      </p:pic>
      <p:grpSp>
        <p:nvGrpSpPr>
          <p:cNvPr id="480" name="Group 41"/>
          <p:cNvGrpSpPr/>
          <p:nvPr/>
        </p:nvGrpSpPr>
        <p:grpSpPr>
          <a:xfrm>
            <a:off x="6529320" y="2993760"/>
            <a:ext cx="4825440" cy="1718280"/>
            <a:chOff x="6529320" y="2993760"/>
            <a:chExt cx="4825440" cy="1718280"/>
          </a:xfrm>
        </p:grpSpPr>
        <p:pic>
          <p:nvPicPr>
            <p:cNvPr id="481" name="Picture 12" descr="A screen shot of a video game&#10;&#10;Description automatically generated"/>
            <p:cNvPicPr/>
            <p:nvPr/>
          </p:nvPicPr>
          <p:blipFill>
            <a:blip r:embed="rId3"/>
            <a:stretch/>
          </p:blipFill>
          <p:spPr>
            <a:xfrm>
              <a:off x="6529320" y="2993760"/>
              <a:ext cx="4825440" cy="171828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482" name="Group 32"/>
            <p:cNvGrpSpPr/>
            <p:nvPr/>
          </p:nvGrpSpPr>
          <p:grpSpPr>
            <a:xfrm>
              <a:off x="8750160" y="3781800"/>
              <a:ext cx="2234520" cy="143280"/>
              <a:chOff x="8750160" y="3781800"/>
              <a:chExt cx="2234520" cy="143280"/>
            </a:xfrm>
          </p:grpSpPr>
          <p:sp>
            <p:nvSpPr>
              <p:cNvPr id="483" name="Rectangle 30"/>
              <p:cNvSpPr/>
              <p:nvPr/>
            </p:nvSpPr>
            <p:spPr>
              <a:xfrm>
                <a:off x="8750160" y="3784680"/>
                <a:ext cx="2234520" cy="140400"/>
              </a:xfrm>
              <a:prstGeom prst="rect">
                <a:avLst/>
              </a:prstGeom>
              <a:solidFill>
                <a:srgbClr val="00fc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4" name="Rectangle 31"/>
              <p:cNvSpPr/>
              <p:nvPr/>
            </p:nvSpPr>
            <p:spPr>
              <a:xfrm>
                <a:off x="8750160" y="3781800"/>
                <a:ext cx="2234520" cy="40680"/>
              </a:xfrm>
              <a:prstGeom prst="rect">
                <a:avLst/>
              </a:prstGeom>
              <a:solidFill>
                <a:srgbClr val="04d3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85" name="Text Placeholder 1"/>
            <p:cNvSpPr/>
            <p:nvPr/>
          </p:nvSpPr>
          <p:spPr>
            <a:xfrm>
              <a:off x="7389720" y="3099600"/>
              <a:ext cx="2417400" cy="485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90000"/>
                </a:lnSpc>
                <a:spcBef>
                  <a:spcPts val="1001"/>
                </a:spcBef>
                <a:buNone/>
                <a:tabLst>
                  <a:tab algn="l" pos="0"/>
                </a:tabLst>
              </a:pPr>
              <a:r>
                <a:rPr b="0" lang="en-GB" sz="3600" spc="-1" strike="noStrike">
                  <a:solidFill>
                    <a:srgbClr val="000000"/>
                  </a:solidFill>
                  <a:latin typeface="OCR A Extended"/>
                  <a:ea typeface="DejaVu Sans"/>
                </a:rPr>
                <a:t>NIDORINO</a:t>
              </a:r>
              <a:endParaRPr b="0" lang="en-US" sz="3600" spc="-1" strike="noStrike">
                <a:latin typeface="Arial"/>
              </a:endParaRPr>
            </a:p>
          </p:txBody>
        </p:sp>
        <p:sp>
          <p:nvSpPr>
            <p:cNvPr id="486" name="Text Placeholder 7"/>
            <p:cNvSpPr/>
            <p:nvPr/>
          </p:nvSpPr>
          <p:spPr>
            <a:xfrm>
              <a:off x="10668600" y="3106080"/>
              <a:ext cx="457200" cy="523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90000"/>
                </a:lnSpc>
                <a:spcBef>
                  <a:spcPts val="1001"/>
                </a:spcBef>
                <a:buNone/>
                <a:tabLst>
                  <a:tab algn="l" pos="0"/>
                </a:tabLst>
              </a:pPr>
              <a:r>
                <a:rPr b="0" lang="en-GB" sz="3600" spc="-1" strike="noStrike">
                  <a:solidFill>
                    <a:srgbClr val="000000"/>
                  </a:solidFill>
                  <a:latin typeface="OCR A Extended"/>
                  <a:ea typeface="DejaVu Sans"/>
                </a:rPr>
                <a:t>6</a:t>
              </a:r>
              <a:endParaRPr b="0" lang="en-US" sz="3600" spc="-1" strike="noStrike">
                <a:latin typeface="Arial"/>
              </a:endParaRPr>
            </a:p>
          </p:txBody>
        </p:sp>
        <p:sp>
          <p:nvSpPr>
            <p:cNvPr id="487" name="Text Placeholder 8"/>
            <p:cNvSpPr/>
            <p:nvPr/>
          </p:nvSpPr>
          <p:spPr>
            <a:xfrm>
              <a:off x="9335520" y="3947760"/>
              <a:ext cx="1442520" cy="590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r">
                <a:lnSpc>
                  <a:spcPct val="90000"/>
                </a:lnSpc>
                <a:spcBef>
                  <a:spcPts val="1001"/>
                </a:spcBef>
                <a:buNone/>
                <a:tabLst>
                  <a:tab algn="l" pos="0"/>
                </a:tabLst>
              </a:pPr>
              <a:r>
                <a:rPr b="0" lang="en-GB" sz="3200" spc="-1" strike="noStrike">
                  <a:solidFill>
                    <a:srgbClr val="000000"/>
                  </a:solidFill>
                  <a:latin typeface="OCR A Extended"/>
                  <a:ea typeface="DejaVu Sans"/>
                </a:rPr>
                <a:t>50/50</a:t>
              </a:r>
              <a:endParaRPr b="0" lang="en-US" sz="3200" spc="-1" strike="noStrike">
                <a:latin typeface="Arial"/>
              </a:endParaRPr>
            </a:p>
          </p:txBody>
        </p:sp>
      </p:grpSp>
      <p:grpSp>
        <p:nvGrpSpPr>
          <p:cNvPr id="488" name="Group 42"/>
          <p:cNvGrpSpPr/>
          <p:nvPr/>
        </p:nvGrpSpPr>
        <p:grpSpPr>
          <a:xfrm>
            <a:off x="673200" y="692280"/>
            <a:ext cx="4825440" cy="1400040"/>
            <a:chOff x="673200" y="692280"/>
            <a:chExt cx="4825440" cy="1400040"/>
          </a:xfrm>
        </p:grpSpPr>
        <p:pic>
          <p:nvPicPr>
            <p:cNvPr id="489" name="Picture 11" descr="A screen shot of a video game&#10;&#10;Description automatically generated"/>
            <p:cNvPicPr/>
            <p:nvPr/>
          </p:nvPicPr>
          <p:blipFill>
            <a:blip r:embed="rId4"/>
            <a:stretch/>
          </p:blipFill>
          <p:spPr>
            <a:xfrm>
              <a:off x="673200" y="692280"/>
              <a:ext cx="4825440" cy="14000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490" name="Group 34"/>
            <p:cNvGrpSpPr/>
            <p:nvPr/>
          </p:nvGrpSpPr>
          <p:grpSpPr>
            <a:xfrm>
              <a:off x="2548080" y="1511280"/>
              <a:ext cx="2327760" cy="148680"/>
              <a:chOff x="2548080" y="1511280"/>
              <a:chExt cx="2327760" cy="148680"/>
            </a:xfrm>
          </p:grpSpPr>
          <p:sp>
            <p:nvSpPr>
              <p:cNvPr id="491" name="Rectangle 29"/>
              <p:cNvSpPr/>
              <p:nvPr/>
            </p:nvSpPr>
            <p:spPr>
              <a:xfrm>
                <a:off x="2550240" y="1511280"/>
                <a:ext cx="2325600" cy="148680"/>
              </a:xfrm>
              <a:prstGeom prst="rect">
                <a:avLst/>
              </a:prstGeom>
              <a:solidFill>
                <a:srgbClr val="00fc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2" name="Rectangle 33"/>
              <p:cNvSpPr/>
              <p:nvPr/>
            </p:nvSpPr>
            <p:spPr>
              <a:xfrm>
                <a:off x="2548080" y="1511280"/>
                <a:ext cx="2325600" cy="45000"/>
              </a:xfrm>
              <a:prstGeom prst="rect">
                <a:avLst/>
              </a:prstGeom>
              <a:solidFill>
                <a:srgbClr val="04d3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93" name="Text Placeholder 9"/>
            <p:cNvSpPr/>
            <p:nvPr/>
          </p:nvSpPr>
          <p:spPr>
            <a:xfrm>
              <a:off x="1240560" y="786600"/>
              <a:ext cx="1878480" cy="54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90000"/>
                </a:lnSpc>
                <a:spcBef>
                  <a:spcPts val="1001"/>
                </a:spcBef>
                <a:buNone/>
                <a:tabLst>
                  <a:tab algn="l" pos="0"/>
                </a:tabLst>
              </a:pPr>
              <a:r>
                <a:rPr b="0" lang="en-GB" sz="3600" spc="-1" strike="noStrike">
                  <a:solidFill>
                    <a:srgbClr val="000000"/>
                  </a:solidFill>
                  <a:latin typeface="OCR A Extended"/>
                  <a:ea typeface="DejaVu Sans"/>
                </a:rPr>
                <a:t>GENGAR</a:t>
              </a:r>
              <a:endParaRPr b="0" lang="en-US" sz="3600" spc="-1" strike="noStrike">
                <a:latin typeface="Arial"/>
              </a:endParaRPr>
            </a:p>
          </p:txBody>
        </p:sp>
        <p:sp>
          <p:nvSpPr>
            <p:cNvPr id="494" name="Text Placeholder 10"/>
            <p:cNvSpPr/>
            <p:nvPr/>
          </p:nvSpPr>
          <p:spPr>
            <a:xfrm>
              <a:off x="4510080" y="842400"/>
              <a:ext cx="457200" cy="518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90000"/>
                </a:lnSpc>
                <a:spcBef>
                  <a:spcPts val="1001"/>
                </a:spcBef>
                <a:buNone/>
                <a:tabLst>
                  <a:tab algn="l" pos="0"/>
                </a:tabLst>
              </a:pPr>
              <a:r>
                <a:rPr b="0" lang="en-GB" sz="3600" spc="-1" strike="noStrike">
                  <a:solidFill>
                    <a:srgbClr val="000000"/>
                  </a:solidFill>
                  <a:latin typeface="OCR A Extended"/>
                  <a:ea typeface="DejaVu Sans"/>
                </a:rPr>
                <a:t>3</a:t>
              </a:r>
              <a:endParaRPr b="0" lang="en-US" sz="3600" spc="-1" strike="noStrike">
                <a:latin typeface="Arial"/>
              </a:endParaRPr>
            </a:p>
          </p:txBody>
        </p:sp>
      </p:grpSp>
      <p:sp>
        <p:nvSpPr>
          <p:cNvPr id="495" name="Title 3"/>
          <p:cNvSpPr/>
          <p:nvPr/>
        </p:nvSpPr>
        <p:spPr>
          <a:xfrm>
            <a:off x="5683320" y="5367600"/>
            <a:ext cx="241236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70000"/>
              </a:lnSpc>
              <a:buNone/>
            </a:pPr>
            <a:r>
              <a:rPr b="0" lang="en-GB" sz="3200" spc="-1" strike="noStrike">
                <a:solidFill>
                  <a:srgbClr val="000000"/>
                </a:solidFill>
                <a:latin typeface="OCR A Extended"/>
                <a:ea typeface="DejaVu Sans"/>
              </a:rPr>
              <a:t>XGBOOST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7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6" name="Title 3"/>
          <p:cNvSpPr/>
          <p:nvPr/>
        </p:nvSpPr>
        <p:spPr>
          <a:xfrm>
            <a:off x="5683320" y="5979960"/>
            <a:ext cx="241236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70000"/>
              </a:lnSpc>
              <a:buNone/>
            </a:pPr>
            <a:r>
              <a:rPr b="0" lang="en-GB" sz="3200" spc="-1" strike="noStrike">
                <a:solidFill>
                  <a:srgbClr val="000000"/>
                </a:solidFill>
                <a:latin typeface="OCR A Extended"/>
                <a:ea typeface="DejaVu Sans"/>
              </a:rPr>
              <a:t>kNN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7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7" name="Title 3"/>
          <p:cNvSpPr/>
          <p:nvPr/>
        </p:nvSpPr>
        <p:spPr>
          <a:xfrm>
            <a:off x="9178920" y="5268960"/>
            <a:ext cx="24123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70000"/>
              </a:lnSpc>
              <a:buNone/>
            </a:pPr>
            <a:r>
              <a:rPr b="0" lang="en-GB" sz="3200" spc="-1" strike="noStrike">
                <a:solidFill>
                  <a:srgbClr val="000000"/>
                </a:solidFill>
                <a:latin typeface="OCR A Extended"/>
                <a:ea typeface="DejaVu Sans"/>
              </a:rPr>
              <a:t>SVM-RBF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7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8" name="Title 3"/>
          <p:cNvSpPr/>
          <p:nvPr/>
        </p:nvSpPr>
        <p:spPr>
          <a:xfrm>
            <a:off x="9178920" y="5804280"/>
            <a:ext cx="239508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70000"/>
              </a:lnSpc>
              <a:buNone/>
            </a:pPr>
            <a:r>
              <a:rPr b="0" lang="en-GB" sz="3200" spc="-1" strike="noStrike">
                <a:solidFill>
                  <a:srgbClr val="000000"/>
                </a:solidFill>
                <a:latin typeface="OCR A Extended"/>
                <a:ea typeface="DejaVu Sans"/>
              </a:rPr>
              <a:t>RANDOM FOREST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7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9" name="Isosceles Triangle 8"/>
          <p:cNvSpPr/>
          <p:nvPr/>
        </p:nvSpPr>
        <p:spPr>
          <a:xfrm rot="5400000">
            <a:off x="9288360" y="6099480"/>
            <a:ext cx="235080" cy="13932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</p:spTree>
  </p:cSld>
  <mc:AlternateContent>
    <mc:Choice Requires="p14">
      <p:transition spd="slow" p14:dur="1500">
        <p:split dir="out" orient="horz"/>
      </p:transition>
    </mc:Choice>
    <mc:Fallback>
      <p:transition spd="slow">
        <p:split dir="out" orient="horz"/>
      </p:transition>
    </mc:Fallback>
  </mc:AlternateContent>
  <p:timing>
    <p:tnLst>
      <p:par>
        <p:cTn id="76" dur="indefinite" restart="never" nodeType="tmRoot">
          <p:childTnLst>
            <p:seq>
              <p:cTn id="77" dur="indefinite" nodeType="mainSeq"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2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6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7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nodeType="withEffect" fill="hold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0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4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/>
          </p:nvPr>
        </p:nvSpPr>
        <p:spPr>
          <a:xfrm>
            <a:off x="3132000" y="5372640"/>
            <a:ext cx="6389280" cy="77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HK" sz="6000" spc="-1" strike="noStrike">
                <a:solidFill>
                  <a:srgbClr val="595959"/>
                </a:solidFill>
                <a:latin typeface="OCR A Extended"/>
              </a:rPr>
              <a:t>Hello there!</a:t>
            </a:r>
            <a:endParaRPr b="0" lang="en-US" sz="6000" spc="-1" strike="noStrike">
              <a:latin typeface="Arial"/>
            </a:endParaRPr>
          </a:p>
        </p:txBody>
      </p:sp>
    </p:spTree>
  </p:cSld>
  <p:transition spd="slow">
    <p:fade thruBlk="true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9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" dur="3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/>
          </p:nvPr>
        </p:nvSpPr>
        <p:spPr>
          <a:xfrm>
            <a:off x="1101240" y="5152680"/>
            <a:ext cx="9985320" cy="124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HK" sz="3600" spc="-1" strike="noStrike">
                <a:solidFill>
                  <a:srgbClr val="595959"/>
                </a:solidFill>
                <a:latin typeface="OCR A Extended"/>
              </a:rPr>
              <a:t>Today we are going </a:t>
            </a:r>
            <a:r>
              <a:rPr b="1" lang="en-US" sz="3600" spc="-1" strike="noStrike">
                <a:solidFill>
                  <a:srgbClr val="595959"/>
                </a:solidFill>
                <a:latin typeface="OCR A Extended"/>
              </a:rPr>
              <a:t>on</a:t>
            </a:r>
            <a:r>
              <a:rPr b="1" lang="en-HK" sz="3600" spc="-1" strike="noStrike">
                <a:solidFill>
                  <a:srgbClr val="595959"/>
                </a:solidFill>
                <a:latin typeface="OCR A Extended"/>
              </a:rPr>
              <a:t> an adventure to explore our project… 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withEffect" fill="hold" presetClass="entr" presetID="9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" dur="3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/>
          </p:nvPr>
        </p:nvSpPr>
        <p:spPr>
          <a:xfrm>
            <a:off x="1153800" y="5064840"/>
            <a:ext cx="10415880" cy="153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595959"/>
                </a:solidFill>
                <a:latin typeface="OCR A Extended"/>
              </a:rPr>
              <a:t>This project is a machine learning pipeline for recognizing Pokémon in images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withEffect" fill="hold" presetClass="entr" presetID="9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" dur="30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/>
          </p:nvPr>
        </p:nvSpPr>
        <p:spPr>
          <a:xfrm>
            <a:off x="1109880" y="4941720"/>
            <a:ext cx="10073160" cy="153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595959"/>
                </a:solidFill>
                <a:latin typeface="OCR A Extended"/>
              </a:rPr>
              <a:t>Two main stages: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2cbea8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bea8"/>
                </a:solidFill>
                <a:latin typeface="OCR A Extended"/>
              </a:rPr>
              <a:t>Binary Classification</a:t>
            </a:r>
            <a:r>
              <a:rPr b="1" lang="en-US" sz="2400" spc="-1" strike="noStrike">
                <a:solidFill>
                  <a:srgbClr val="595959"/>
                </a:solidFill>
                <a:latin typeface="OCR A Extended"/>
              </a:rPr>
              <a:t>: Detect if an image contains any Pokémon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" dur="indefinite" restart="never" nodeType="tmRoot">
          <p:childTnLst>
            <p:seq>
              <p:cTn id="23" dur="indefinite" nodeType="mainSeq"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withEffect" fill="hold" presetClass="entr" presetID="9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8" dur="3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9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3" dur="300"/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/>
          </p:nvPr>
        </p:nvSpPr>
        <p:spPr>
          <a:xfrm>
            <a:off x="1074600" y="5311080"/>
            <a:ext cx="10073160" cy="79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buClr>
                <a:srgbClr val="2cbea8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2cbea8"/>
                </a:solidFill>
                <a:latin typeface="OCR A Extended"/>
              </a:rPr>
              <a:t>Multi-class Classification</a:t>
            </a:r>
            <a:r>
              <a:rPr b="1" lang="en-US" sz="2400" spc="-1" strike="noStrike">
                <a:solidFill>
                  <a:srgbClr val="595959"/>
                </a:solidFill>
                <a:latin typeface="OCR A Extended"/>
              </a:rPr>
              <a:t>: Identify the specific Pokémon species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" dur="indefinite" restart="never" nodeType="tmRoot">
          <p:childTnLst>
            <p:seq>
              <p:cTn id="35" dur="indefinite" nodeType="mainSeq"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withEffect" fill="hold" presetClass="entr" presetID="9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0" dur="3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/>
          </p:nvPr>
        </p:nvSpPr>
        <p:spPr>
          <a:xfrm>
            <a:off x="1065960" y="5205600"/>
            <a:ext cx="10609560" cy="1106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595959"/>
                </a:solidFill>
                <a:latin typeface="OCR A Extended"/>
              </a:rPr>
              <a:t>Designed for modularity and experimentation on limited hardware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withEffect" fill="hold" presetClass="entr" presetID="9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7" dur="3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</TotalTime>
  <Application>LibreOffice/7.3.7.2$Linux_X86_64 LibreOffice_project/30$Build-2</Application>
  <AppVersion>15.0000</AppVersion>
  <Words>691</Words>
  <Paragraphs>140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2023-08-24T05:07:31Z</dcterms:created>
  <dc:creator>D Story Productions @dstoryco</dc:creator>
  <dc:description/>
  <dc:language>en-US</dc:language>
  <cp:lastModifiedBy/>
  <dcterms:modified xsi:type="dcterms:W3CDTF">2025-02-12T17:30:23Z</dcterms:modified>
  <cp:revision>128</cp:revision>
  <dc:subject/>
  <dc:title>D Story Productions @dstoryco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35</vt:i4>
  </property>
</Properties>
</file>